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46"/>
  </p:notesMasterIdLst>
  <p:handoutMasterIdLst>
    <p:handoutMasterId r:id="rId47"/>
  </p:handoutMasterIdLst>
  <p:sldIdLst>
    <p:sldId id="361" r:id="rId3"/>
    <p:sldId id="448" r:id="rId4"/>
    <p:sldId id="343" r:id="rId5"/>
    <p:sldId id="373" r:id="rId6"/>
    <p:sldId id="375" r:id="rId7"/>
    <p:sldId id="377" r:id="rId8"/>
    <p:sldId id="378" r:id="rId9"/>
    <p:sldId id="256" r:id="rId10"/>
    <p:sldId id="257" r:id="rId11"/>
    <p:sldId id="452" r:id="rId12"/>
    <p:sldId id="453" r:id="rId13"/>
    <p:sldId id="454" r:id="rId14"/>
    <p:sldId id="266" r:id="rId15"/>
    <p:sldId id="363" r:id="rId16"/>
    <p:sldId id="424" r:id="rId17"/>
    <p:sldId id="425" r:id="rId18"/>
    <p:sldId id="426" r:id="rId19"/>
    <p:sldId id="386" r:id="rId20"/>
    <p:sldId id="258" r:id="rId21"/>
    <p:sldId id="267" r:id="rId22"/>
    <p:sldId id="260" r:id="rId23"/>
    <p:sldId id="268" r:id="rId24"/>
    <p:sldId id="269" r:id="rId25"/>
    <p:sldId id="264" r:id="rId26"/>
    <p:sldId id="265" r:id="rId27"/>
    <p:sldId id="394" r:id="rId28"/>
    <p:sldId id="431" r:id="rId29"/>
    <p:sldId id="432" r:id="rId30"/>
    <p:sldId id="395" r:id="rId31"/>
    <p:sldId id="277" r:id="rId32"/>
    <p:sldId id="446" r:id="rId33"/>
    <p:sldId id="355" r:id="rId34"/>
    <p:sldId id="441" r:id="rId35"/>
    <p:sldId id="442" r:id="rId36"/>
    <p:sldId id="443" r:id="rId37"/>
    <p:sldId id="444" r:id="rId38"/>
    <p:sldId id="356" r:id="rId39"/>
    <p:sldId id="440" r:id="rId40"/>
    <p:sldId id="449" r:id="rId41"/>
    <p:sldId id="450" r:id="rId42"/>
    <p:sldId id="435" r:id="rId43"/>
    <p:sldId id="437" r:id="rId44"/>
    <p:sldId id="451" r:id="rId45"/>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4">
          <p15:clr>
            <a:srgbClr val="A4A3A4"/>
          </p15:clr>
        </p15:guide>
        <p15:guide id="2" pos="2880">
          <p15:clr>
            <a:srgbClr val="A4A3A4"/>
          </p15:clr>
        </p15:guide>
        <p15:guide id="3" pos="4032">
          <p15:clr>
            <a:srgbClr val="A4A3A4"/>
          </p15:clr>
        </p15:guide>
      </p15:sldGuideLst>
    </p:ext>
    <p:ext uri="{2D200454-40CA-4A62-9FC3-DE9A4176ACB9}">
      <p15:notesGuideLst xmlns:p15="http://schemas.microsoft.com/office/powerpoint/2012/main">
        <p15:guide id="1" orient="horz" pos="2620">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 Linhart" initials="SL"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3366"/>
    <a:srgbClr val="0000CC"/>
    <a:srgbClr val="C00000"/>
    <a:srgbClr val="F07C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7" autoAdjust="0"/>
    <p:restoredTop sz="84282" autoAdjust="0"/>
  </p:normalViewPr>
  <p:slideViewPr>
    <p:cSldViewPr showGuides="1">
      <p:cViewPr varScale="1">
        <p:scale>
          <a:sx n="104" d="100"/>
          <a:sy n="104" d="100"/>
        </p:scale>
        <p:origin x="348" y="96"/>
      </p:cViewPr>
      <p:guideLst>
        <p:guide orient="horz" pos="2784"/>
        <p:guide pos="2880"/>
        <p:guide pos="4032"/>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p:scale>
          <a:sx n="100" d="100"/>
          <a:sy n="100" d="100"/>
        </p:scale>
        <p:origin x="-1380" y="1734"/>
      </p:cViewPr>
      <p:guideLst>
        <p:guide orient="horz" pos="2620"/>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B9408613-8B30-4656-A38A-2B6B3C4255AD}" type="datetimeFigureOut">
              <a:rPr lang="en-US" smtClean="0"/>
              <a:pPr/>
              <a:t>9/17/2019</a:t>
            </a:fld>
            <a:endParaRPr lang="en-US" dirty="0"/>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3B7A348E-4295-4827-9E2A-B457058CD202}" type="slidenum">
              <a:rPr lang="en-US" smtClean="0"/>
              <a:pPr/>
              <a:t>‹#›</a:t>
            </a:fld>
            <a:endParaRPr lang="en-US" dirty="0"/>
          </a:p>
        </p:txBody>
      </p:sp>
    </p:spTree>
    <p:extLst>
      <p:ext uri="{BB962C8B-B14F-4D97-AF65-F5344CB8AC3E}">
        <p14:creationId xmlns:p14="http://schemas.microsoft.com/office/powerpoint/2010/main" val="186144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r>
              <a:rPr lang="en-US" dirty="0"/>
              <a:t>Kentucky Development Conference</a:t>
            </a:r>
          </a:p>
          <a:p>
            <a:r>
              <a:rPr lang="en-US" dirty="0"/>
              <a:t>Texas Update 2013</a:t>
            </a:r>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r>
              <a:rPr lang="en-US" dirty="0"/>
              <a:t>10/10/2013</a:t>
            </a:r>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600"/>
            </a:lvl1pPr>
          </a:lstStyle>
          <a:p>
            <a:fld id="{0F3ADC9E-1D9A-4A49-A2BC-2B1F28E63AD6}" type="slidenum">
              <a:rPr lang="en-US" smtClean="0"/>
              <a:pPr/>
              <a:t>‹#›</a:t>
            </a:fld>
            <a:endParaRPr lang="en-US" dirty="0"/>
          </a:p>
        </p:txBody>
      </p:sp>
    </p:spTree>
    <p:extLst>
      <p:ext uri="{BB962C8B-B14F-4D97-AF65-F5344CB8AC3E}">
        <p14:creationId xmlns:p14="http://schemas.microsoft.com/office/powerpoint/2010/main" val="2049659643"/>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1</a:t>
            </a:fld>
            <a:endParaRPr lang="en-US" dirty="0"/>
          </a:p>
        </p:txBody>
      </p:sp>
    </p:spTree>
    <p:extLst>
      <p:ext uri="{BB962C8B-B14F-4D97-AF65-F5344CB8AC3E}">
        <p14:creationId xmlns:p14="http://schemas.microsoft.com/office/powerpoint/2010/main" val="3540155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EAAB4-95EE-487F-8486-53D509FFF57D}" type="slidenum">
              <a:rPr lang="en-US" smtClean="0"/>
              <a:t>20</a:t>
            </a:fld>
            <a:endParaRPr lang="en-US"/>
          </a:p>
        </p:txBody>
      </p:sp>
    </p:spTree>
    <p:extLst>
      <p:ext uri="{BB962C8B-B14F-4D97-AF65-F5344CB8AC3E}">
        <p14:creationId xmlns:p14="http://schemas.microsoft.com/office/powerpoint/2010/main" val="842944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EAAB4-95EE-487F-8486-53D509FFF57D}" type="slidenum">
              <a:rPr lang="en-US" smtClean="0"/>
              <a:t>21</a:t>
            </a:fld>
            <a:endParaRPr lang="en-US"/>
          </a:p>
        </p:txBody>
      </p:sp>
    </p:spTree>
    <p:extLst>
      <p:ext uri="{BB962C8B-B14F-4D97-AF65-F5344CB8AC3E}">
        <p14:creationId xmlns:p14="http://schemas.microsoft.com/office/powerpoint/2010/main" val="3723155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EAAB4-95EE-487F-8486-53D509FFF57D}" type="slidenum">
              <a:rPr lang="en-US" smtClean="0"/>
              <a:t>22</a:t>
            </a:fld>
            <a:endParaRPr lang="en-US"/>
          </a:p>
        </p:txBody>
      </p:sp>
    </p:spTree>
    <p:extLst>
      <p:ext uri="{BB962C8B-B14F-4D97-AF65-F5344CB8AC3E}">
        <p14:creationId xmlns:p14="http://schemas.microsoft.com/office/powerpoint/2010/main" val="42949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EAAB4-95EE-487F-8486-53D509FFF57D}" type="slidenum">
              <a:rPr lang="en-US" smtClean="0"/>
              <a:t>23</a:t>
            </a:fld>
            <a:endParaRPr lang="en-US"/>
          </a:p>
        </p:txBody>
      </p:sp>
    </p:spTree>
    <p:extLst>
      <p:ext uri="{BB962C8B-B14F-4D97-AF65-F5344CB8AC3E}">
        <p14:creationId xmlns:p14="http://schemas.microsoft.com/office/powerpoint/2010/main" val="4233561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EAAB4-95EE-487F-8486-53D509FFF57D}" type="slidenum">
              <a:rPr lang="en-US" smtClean="0"/>
              <a:t>24</a:t>
            </a:fld>
            <a:endParaRPr lang="en-US"/>
          </a:p>
        </p:txBody>
      </p:sp>
    </p:spTree>
    <p:extLst>
      <p:ext uri="{BB962C8B-B14F-4D97-AF65-F5344CB8AC3E}">
        <p14:creationId xmlns:p14="http://schemas.microsoft.com/office/powerpoint/2010/main" val="151731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chemeClr val="tx2">
                  <a:lumMod val="75000"/>
                </a:schemeClr>
              </a:solidFill>
            </a:endParaRPr>
          </a:p>
        </p:txBody>
      </p:sp>
      <p:sp>
        <p:nvSpPr>
          <p:cNvPr id="4" name="Slide Number Placeholder 3"/>
          <p:cNvSpPr>
            <a:spLocks noGrp="1"/>
          </p:cNvSpPr>
          <p:nvPr>
            <p:ph type="sldNum" sz="quarter" idx="10"/>
          </p:nvPr>
        </p:nvSpPr>
        <p:spPr/>
        <p:txBody>
          <a:bodyPr/>
          <a:lstStyle/>
          <a:p>
            <a:fld id="{D96EAAB4-95EE-487F-8486-53D509FFF57D}" type="slidenum">
              <a:rPr lang="en-US" smtClean="0"/>
              <a:t>25</a:t>
            </a:fld>
            <a:endParaRPr lang="en-US"/>
          </a:p>
        </p:txBody>
      </p:sp>
    </p:spTree>
    <p:extLst>
      <p:ext uri="{BB962C8B-B14F-4D97-AF65-F5344CB8AC3E}">
        <p14:creationId xmlns:p14="http://schemas.microsoft.com/office/powerpoint/2010/main" val="348513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BULLETED ITEMS ON THE SLIDE</a:t>
            </a:r>
          </a:p>
        </p:txBody>
      </p:sp>
      <p:sp>
        <p:nvSpPr>
          <p:cNvPr id="4" name="Slide Number Placeholder 3"/>
          <p:cNvSpPr>
            <a:spLocks noGrp="1"/>
          </p:cNvSpPr>
          <p:nvPr>
            <p:ph type="sldNum" sz="quarter" idx="10"/>
          </p:nvPr>
        </p:nvSpPr>
        <p:spPr/>
        <p:txBody>
          <a:bodyPr/>
          <a:lstStyle/>
          <a:p>
            <a:fld id="{0F3ADC9E-1D9A-4A49-A2BC-2B1F28E63AD6}" type="slidenum">
              <a:rPr lang="en-US" smtClean="0"/>
              <a:pPr/>
              <a:t>27</a:t>
            </a:fld>
            <a:endParaRPr lang="en-US" dirty="0"/>
          </a:p>
        </p:txBody>
      </p:sp>
    </p:spTree>
    <p:extLst>
      <p:ext uri="{BB962C8B-B14F-4D97-AF65-F5344CB8AC3E}">
        <p14:creationId xmlns:p14="http://schemas.microsoft.com/office/powerpoint/2010/main" val="3865510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BULLETED ITEM ON THE SLIDE, AUGMENTED BY ANY ADDITIONAL NARRATIVE DESIRED</a:t>
            </a:r>
          </a:p>
        </p:txBody>
      </p:sp>
      <p:sp>
        <p:nvSpPr>
          <p:cNvPr id="4" name="Slide Number Placeholder 3"/>
          <p:cNvSpPr>
            <a:spLocks noGrp="1"/>
          </p:cNvSpPr>
          <p:nvPr>
            <p:ph type="sldNum" sz="quarter" idx="10"/>
          </p:nvPr>
        </p:nvSpPr>
        <p:spPr/>
        <p:txBody>
          <a:bodyPr/>
          <a:lstStyle/>
          <a:p>
            <a:fld id="{0F3ADC9E-1D9A-4A49-A2BC-2B1F28E63AD6}" type="slidenum">
              <a:rPr lang="en-US" smtClean="0"/>
              <a:pPr/>
              <a:t>28</a:t>
            </a:fld>
            <a:endParaRPr lang="en-US" dirty="0"/>
          </a:p>
        </p:txBody>
      </p:sp>
    </p:spTree>
    <p:extLst>
      <p:ext uri="{BB962C8B-B14F-4D97-AF65-F5344CB8AC3E}">
        <p14:creationId xmlns:p14="http://schemas.microsoft.com/office/powerpoint/2010/main" val="44823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4C9F37D-1CCF-460B-8441-34F8EE9D41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2E4B0B82-4ABC-46BA-BB3A-FA931A1D1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REFERENCE THE BULLETED ITEMS ON THE SLIDE</a:t>
            </a:r>
          </a:p>
        </p:txBody>
      </p:sp>
      <p:sp>
        <p:nvSpPr>
          <p:cNvPr id="17412" name="Slide Number Placeholder 3">
            <a:extLst>
              <a:ext uri="{FF2B5EF4-FFF2-40B4-BE49-F238E27FC236}">
                <a16:creationId xmlns:a16="http://schemas.microsoft.com/office/drawing/2014/main" id="{FF9B26A5-78F9-4713-BD9B-40AFAF87FA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46346C1-49DB-4391-9CFC-3604858048AB}" type="slidenum">
              <a:rPr lang="en-US" altLang="en-US"/>
              <a:pPr/>
              <a:t>33</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43</a:t>
            </a:fld>
            <a:endParaRPr lang="en-US" dirty="0"/>
          </a:p>
        </p:txBody>
      </p:sp>
    </p:spTree>
    <p:extLst>
      <p:ext uri="{BB962C8B-B14F-4D97-AF65-F5344CB8AC3E}">
        <p14:creationId xmlns:p14="http://schemas.microsoft.com/office/powerpoint/2010/main" val="2113325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3</a:t>
            </a:fld>
            <a:endParaRPr lang="en-US" dirty="0"/>
          </a:p>
        </p:txBody>
      </p:sp>
    </p:spTree>
    <p:extLst>
      <p:ext uri="{BB962C8B-B14F-4D97-AF65-F5344CB8AC3E}">
        <p14:creationId xmlns:p14="http://schemas.microsoft.com/office/powerpoint/2010/main" val="420512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BULLETED ITEMS ON THE SLIDE</a:t>
            </a:r>
          </a:p>
        </p:txBody>
      </p:sp>
      <p:sp>
        <p:nvSpPr>
          <p:cNvPr id="4" name="Slide Number Placeholder 3"/>
          <p:cNvSpPr>
            <a:spLocks noGrp="1"/>
          </p:cNvSpPr>
          <p:nvPr>
            <p:ph type="sldNum" sz="quarter" idx="10"/>
          </p:nvPr>
        </p:nvSpPr>
        <p:spPr/>
        <p:txBody>
          <a:bodyPr/>
          <a:lstStyle/>
          <a:p>
            <a:fld id="{0F3ADC9E-1D9A-4A49-A2BC-2B1F28E63AD6}" type="slidenum">
              <a:rPr lang="en-US" smtClean="0"/>
              <a:pPr/>
              <a:t>4</a:t>
            </a:fld>
            <a:endParaRPr lang="en-US" dirty="0"/>
          </a:p>
        </p:txBody>
      </p:sp>
    </p:spTree>
    <p:extLst>
      <p:ext uri="{BB962C8B-B14F-4D97-AF65-F5344CB8AC3E}">
        <p14:creationId xmlns:p14="http://schemas.microsoft.com/office/powerpoint/2010/main" val="308436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BULLETED ITEM ON THE SLIDE, AUGMENTED BY ANY ADDITIONAL NARRATIVE DESIRED</a:t>
            </a:r>
          </a:p>
        </p:txBody>
      </p:sp>
      <p:sp>
        <p:nvSpPr>
          <p:cNvPr id="4" name="Slide Number Placeholder 3"/>
          <p:cNvSpPr>
            <a:spLocks noGrp="1"/>
          </p:cNvSpPr>
          <p:nvPr>
            <p:ph type="sldNum" sz="quarter" idx="10"/>
          </p:nvPr>
        </p:nvSpPr>
        <p:spPr/>
        <p:txBody>
          <a:bodyPr/>
          <a:lstStyle/>
          <a:p>
            <a:fld id="{0F3ADC9E-1D9A-4A49-A2BC-2B1F28E63AD6}" type="slidenum">
              <a:rPr lang="en-US" smtClean="0"/>
              <a:pPr/>
              <a:t>5</a:t>
            </a:fld>
            <a:endParaRPr lang="en-US" dirty="0"/>
          </a:p>
        </p:txBody>
      </p:sp>
    </p:spTree>
    <p:extLst>
      <p:ext uri="{BB962C8B-B14F-4D97-AF65-F5344CB8AC3E}">
        <p14:creationId xmlns:p14="http://schemas.microsoft.com/office/powerpoint/2010/main" val="42798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BULLETED ITEMS ON THE SLIDE, AUGMENTED BY ANY ADDITIONAL NARRATIVE DESIRED</a:t>
            </a:r>
          </a:p>
          <a:p>
            <a:endParaRPr lang="en-US" dirty="0"/>
          </a:p>
        </p:txBody>
      </p:sp>
      <p:sp>
        <p:nvSpPr>
          <p:cNvPr id="4" name="Slide Number Placeholder 3"/>
          <p:cNvSpPr>
            <a:spLocks noGrp="1"/>
          </p:cNvSpPr>
          <p:nvPr>
            <p:ph type="sldNum" sz="quarter" idx="10"/>
          </p:nvPr>
        </p:nvSpPr>
        <p:spPr/>
        <p:txBody>
          <a:bodyPr/>
          <a:lstStyle/>
          <a:p>
            <a:fld id="{0F3ADC9E-1D9A-4A49-A2BC-2B1F28E63AD6}" type="slidenum">
              <a:rPr lang="en-US" smtClean="0"/>
              <a:pPr/>
              <a:t>6</a:t>
            </a:fld>
            <a:endParaRPr lang="en-US" dirty="0"/>
          </a:p>
        </p:txBody>
      </p:sp>
    </p:spTree>
    <p:extLst>
      <p:ext uri="{BB962C8B-B14F-4D97-AF65-F5344CB8AC3E}">
        <p14:creationId xmlns:p14="http://schemas.microsoft.com/office/powerpoint/2010/main" val="332215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76238"/>
            <a:ext cx="4833937" cy="3625850"/>
          </a:xfrm>
        </p:spPr>
      </p:sp>
      <p:sp>
        <p:nvSpPr>
          <p:cNvPr id="3" name="Notes Placeholder 2"/>
          <p:cNvSpPr>
            <a:spLocks noGrp="1"/>
          </p:cNvSpPr>
          <p:nvPr>
            <p:ph type="body" idx="1"/>
          </p:nvPr>
        </p:nvSpPr>
        <p:spPr>
          <a:xfrm>
            <a:off x="1064034" y="4149824"/>
            <a:ext cx="5756869" cy="4192341"/>
          </a:xfrm>
        </p:spPr>
        <p:txBody>
          <a:bodyPr>
            <a:noAutofit/>
          </a:bodyPr>
          <a:lstStyle/>
          <a:p>
            <a:pPr marL="273444" indent="-273444" algn="just" defTabSz="917721">
              <a:spcAft>
                <a:spcPts val="1812"/>
              </a:spcAft>
              <a:buFont typeface="Arial" pitchFamily="34" charset="0"/>
              <a:buChar char="•"/>
              <a:defRPr/>
            </a:pPr>
            <a:r>
              <a:rPr lang="en-US" sz="1300" dirty="0">
                <a:solidFill>
                  <a:prstClr val="black"/>
                </a:solidFill>
                <a:latin typeface="Arial Narrow" panose="020B0606020202030204" pitchFamily="34" charset="0"/>
                <a:cs typeface="Arial" panose="020B0604020202020204" pitchFamily="34" charset="0"/>
              </a:rPr>
              <a:t>The </a:t>
            </a:r>
            <a:r>
              <a:rPr lang="en-US" sz="1300" dirty="0">
                <a:solidFill>
                  <a:srgbClr val="FF0000"/>
                </a:solidFill>
                <a:latin typeface="Arial Narrow" panose="020B0606020202030204" pitchFamily="34" charset="0"/>
                <a:cs typeface="Arial" panose="020B0604020202020204" pitchFamily="34" charset="0"/>
              </a:rPr>
              <a:t>environmental phase</a:t>
            </a:r>
            <a:r>
              <a:rPr lang="en-US" sz="1300" dirty="0">
                <a:solidFill>
                  <a:prstClr val="black"/>
                </a:solidFill>
                <a:latin typeface="Arial Narrow" panose="020B0606020202030204" pitchFamily="34" charset="0"/>
                <a:cs typeface="Arial" panose="020B0604020202020204" pitchFamily="34" charset="0"/>
              </a:rPr>
              <a:t> of the I-69 corridor in Arkansas is </a:t>
            </a:r>
            <a:r>
              <a:rPr lang="en-US" sz="1300" dirty="0">
                <a:solidFill>
                  <a:srgbClr val="FF0000"/>
                </a:solidFill>
                <a:latin typeface="Arial Narrow" panose="020B0606020202030204" pitchFamily="34" charset="0"/>
                <a:cs typeface="Arial" panose="020B0604020202020204" pitchFamily="34" charset="0"/>
              </a:rPr>
              <a:t>complete </a:t>
            </a:r>
            <a:r>
              <a:rPr lang="en-US" sz="1300" dirty="0">
                <a:solidFill>
                  <a:prstClr val="black"/>
                </a:solidFill>
                <a:latin typeface="Arial Narrow" panose="020B0606020202030204" pitchFamily="34" charset="0"/>
                <a:cs typeface="Arial" panose="020B0604020202020204" pitchFamily="34" charset="0"/>
              </a:rPr>
              <a:t>and a </a:t>
            </a:r>
            <a:r>
              <a:rPr lang="en-US" sz="1300" dirty="0">
                <a:solidFill>
                  <a:srgbClr val="FF0000"/>
                </a:solidFill>
                <a:latin typeface="Arial Narrow" panose="020B0606020202030204" pitchFamily="34" charset="0"/>
                <a:cs typeface="Arial" panose="020B0604020202020204" pitchFamily="34" charset="0"/>
              </a:rPr>
              <a:t>preferred alignment has been identified.</a:t>
            </a:r>
          </a:p>
          <a:p>
            <a:pPr marL="273444" indent="-273444" algn="just" defTabSz="917721">
              <a:spcAft>
                <a:spcPts val="1812"/>
              </a:spcAft>
              <a:buFont typeface="Arial" pitchFamily="34" charset="0"/>
              <a:buChar char="•"/>
              <a:defRPr/>
            </a:pPr>
            <a:r>
              <a:rPr lang="en-US" sz="1300" dirty="0">
                <a:solidFill>
                  <a:prstClr val="black"/>
                </a:solidFill>
                <a:latin typeface="Arial Narrow" panose="020B0606020202030204" pitchFamily="34" charset="0"/>
                <a:cs typeface="Arial" panose="020B0604020202020204" pitchFamily="34" charset="0"/>
              </a:rPr>
              <a:t>The Interstate 69 Corridor in Arkansas </a:t>
            </a:r>
            <a:r>
              <a:rPr lang="en-US" sz="1300" dirty="0">
                <a:solidFill>
                  <a:srgbClr val="FF0000"/>
                </a:solidFill>
                <a:latin typeface="Arial Narrow" panose="020B0606020202030204" pitchFamily="34" charset="0"/>
                <a:cs typeface="Arial" panose="020B0604020202020204" pitchFamily="34" charset="0"/>
              </a:rPr>
              <a:t>crosses the Mississippi River into Arkansas just north of Arkansas City</a:t>
            </a:r>
            <a:r>
              <a:rPr lang="en-US" sz="1300" dirty="0">
                <a:solidFill>
                  <a:prstClr val="black"/>
                </a:solidFill>
                <a:latin typeface="Arial Narrow" panose="020B0606020202030204" pitchFamily="34" charset="0"/>
                <a:cs typeface="Arial" panose="020B0604020202020204" pitchFamily="34" charset="0"/>
              </a:rPr>
              <a:t>.  It will continue westward staying </a:t>
            </a:r>
            <a:r>
              <a:rPr lang="en-US" sz="1300" dirty="0">
                <a:solidFill>
                  <a:srgbClr val="FF0000"/>
                </a:solidFill>
                <a:latin typeface="Arial Narrow" panose="020B0606020202030204" pitchFamily="34" charset="0"/>
                <a:cs typeface="Arial" panose="020B0604020202020204" pitchFamily="34" charset="0"/>
              </a:rPr>
              <a:t>south of Monticello and north of El Dorado</a:t>
            </a:r>
            <a:r>
              <a:rPr lang="en-US" sz="1300" dirty="0">
                <a:solidFill>
                  <a:prstClr val="black"/>
                </a:solidFill>
                <a:latin typeface="Arial Narrow" panose="020B0606020202030204" pitchFamily="34" charset="0"/>
                <a:cs typeface="Arial" panose="020B0604020202020204" pitchFamily="34" charset="0"/>
              </a:rPr>
              <a:t> before turning </a:t>
            </a:r>
            <a:r>
              <a:rPr lang="en-US" sz="1300" dirty="0">
                <a:solidFill>
                  <a:srgbClr val="FF0000"/>
                </a:solidFill>
                <a:latin typeface="Arial Narrow" panose="020B0606020202030204" pitchFamily="34" charset="0"/>
                <a:cs typeface="Arial" panose="020B0604020202020204" pitchFamily="34" charset="0"/>
              </a:rPr>
              <a:t>southwestward to Shreveport, Louisiana </a:t>
            </a:r>
            <a:r>
              <a:rPr lang="en-US" sz="1300" dirty="0">
                <a:solidFill>
                  <a:prstClr val="black"/>
                </a:solidFill>
                <a:latin typeface="Arial Narrow" panose="020B0606020202030204" pitchFamily="34" charset="0"/>
                <a:cs typeface="Arial" panose="020B0604020202020204" pitchFamily="34" charset="0"/>
              </a:rPr>
              <a:t>– it essentially runs along the southern border of Arkansas. The I-69 </a:t>
            </a:r>
            <a:r>
              <a:rPr lang="en-US" sz="1300" dirty="0">
                <a:solidFill>
                  <a:srgbClr val="FF0000"/>
                </a:solidFill>
                <a:latin typeface="Arial Narrow" panose="020B0606020202030204" pitchFamily="34" charset="0"/>
                <a:cs typeface="Arial" panose="020B0604020202020204" pitchFamily="34" charset="0"/>
              </a:rPr>
              <a:t>Connector</a:t>
            </a:r>
            <a:r>
              <a:rPr lang="en-US" sz="1300" dirty="0">
                <a:solidFill>
                  <a:prstClr val="black"/>
                </a:solidFill>
                <a:latin typeface="Arial Narrow" panose="020B0606020202030204" pitchFamily="34" charset="0"/>
                <a:cs typeface="Arial" panose="020B0604020202020204" pitchFamily="34" charset="0"/>
              </a:rPr>
              <a:t> (Future I-530) will provide a </a:t>
            </a:r>
            <a:r>
              <a:rPr lang="en-US" sz="1300" dirty="0">
                <a:solidFill>
                  <a:srgbClr val="FF0000"/>
                </a:solidFill>
                <a:latin typeface="Arial Narrow" panose="020B0606020202030204" pitchFamily="34" charset="0"/>
                <a:cs typeface="Arial" panose="020B0604020202020204" pitchFamily="34" charset="0"/>
              </a:rPr>
              <a:t>connection from Interstate 530 in Pine Bluff to the I-69 Corridor near Monticello</a:t>
            </a:r>
            <a:r>
              <a:rPr lang="en-US" sz="1300" dirty="0">
                <a:solidFill>
                  <a:prstClr val="black"/>
                </a:solidFill>
                <a:latin typeface="Arial Narrow" panose="020B0606020202030204" pitchFamily="34" charset="0"/>
                <a:cs typeface="Arial" panose="020B0604020202020204" pitchFamily="34" charset="0"/>
              </a:rPr>
              <a:t>.</a:t>
            </a:r>
          </a:p>
          <a:p>
            <a:pPr marL="276516" indent="-276516" algn="just" defTabSz="917721">
              <a:spcAft>
                <a:spcPts val="1812"/>
              </a:spcAft>
              <a:buFont typeface="Arial" panose="020B0604020202020204" pitchFamily="34" charset="0"/>
              <a:buChar char="•"/>
              <a:defRPr/>
            </a:pPr>
            <a:r>
              <a:rPr lang="en-US" sz="1300" dirty="0">
                <a:solidFill>
                  <a:prstClr val="black"/>
                </a:solidFill>
                <a:latin typeface="Arial Narrow" panose="020B0606020202030204" pitchFamily="34" charset="0"/>
                <a:cs typeface="Arial" panose="020B0604020202020204" pitchFamily="34" charset="0"/>
              </a:rPr>
              <a:t>The </a:t>
            </a:r>
            <a:r>
              <a:rPr lang="en-US" sz="1300" dirty="0">
                <a:solidFill>
                  <a:srgbClr val="FF0000"/>
                </a:solidFill>
                <a:latin typeface="Arial Narrow" panose="020B0606020202030204" pitchFamily="34" charset="0"/>
                <a:cs typeface="Arial" panose="020B0604020202020204" pitchFamily="34" charset="0"/>
              </a:rPr>
              <a:t>total estimated </a:t>
            </a:r>
            <a:r>
              <a:rPr lang="en-US" sz="1300" u="sng" dirty="0">
                <a:solidFill>
                  <a:srgbClr val="FF0000"/>
                </a:solidFill>
                <a:latin typeface="Arial Narrow" panose="020B0606020202030204" pitchFamily="34" charset="0"/>
                <a:cs typeface="Arial" panose="020B0604020202020204" pitchFamily="34" charset="0"/>
              </a:rPr>
              <a:t>cost </a:t>
            </a:r>
            <a:r>
              <a:rPr lang="en-US" sz="1300" u="sng" dirty="0">
                <a:solidFill>
                  <a:prstClr val="black"/>
                </a:solidFill>
                <a:latin typeface="Arial Narrow" panose="020B0606020202030204" pitchFamily="34" charset="0"/>
                <a:cs typeface="Arial" panose="020B0604020202020204" pitchFamily="34" charset="0"/>
              </a:rPr>
              <a:t>to construct approximately </a:t>
            </a:r>
            <a:r>
              <a:rPr lang="en-US" sz="1300" dirty="0">
                <a:solidFill>
                  <a:prstClr val="black"/>
                </a:solidFill>
                <a:latin typeface="Arial Narrow" panose="020B0606020202030204" pitchFamily="34" charset="0"/>
                <a:cs typeface="Arial" panose="020B0604020202020204" pitchFamily="34" charset="0"/>
              </a:rPr>
              <a:t>184 miles of Interstate 69 in Arkansas is </a:t>
            </a:r>
            <a:r>
              <a:rPr lang="en-US" sz="1300" dirty="0">
                <a:solidFill>
                  <a:srgbClr val="FF0000"/>
                </a:solidFill>
                <a:latin typeface="Arial Narrow" panose="020B0606020202030204" pitchFamily="34" charset="0"/>
                <a:cs typeface="Arial" panose="020B0604020202020204" pitchFamily="34" charset="0"/>
              </a:rPr>
              <a:t>$3.0 billion</a:t>
            </a:r>
            <a:r>
              <a:rPr lang="en-US" sz="1300" dirty="0">
                <a:solidFill>
                  <a:prstClr val="black"/>
                </a:solidFill>
                <a:latin typeface="Arial Narrow" panose="020B0606020202030204" pitchFamily="34" charset="0"/>
                <a:cs typeface="Arial" panose="020B0604020202020204" pitchFamily="34" charset="0"/>
              </a:rPr>
              <a:t>.  The mileage and cost </a:t>
            </a:r>
            <a:r>
              <a:rPr lang="en-US" sz="1300" dirty="0">
                <a:solidFill>
                  <a:srgbClr val="FF0000"/>
                </a:solidFill>
                <a:latin typeface="Arial Narrow" panose="020B0606020202030204" pitchFamily="34" charset="0"/>
                <a:cs typeface="Arial" panose="020B0604020202020204" pitchFamily="34" charset="0"/>
              </a:rPr>
              <a:t>include 1) the I-69 Connector – 42 miles </a:t>
            </a:r>
            <a:r>
              <a:rPr lang="en-US" sz="1300" u="sng" dirty="0">
                <a:solidFill>
                  <a:prstClr val="black"/>
                </a:solidFill>
                <a:latin typeface="Arial Narrow" panose="020B0606020202030204" pitchFamily="34" charset="0"/>
                <a:cs typeface="Arial" panose="020B0604020202020204" pitchFamily="34" charset="0"/>
              </a:rPr>
              <a:t>and $616 million</a:t>
            </a:r>
            <a:r>
              <a:rPr lang="en-US" sz="1300" dirty="0">
                <a:solidFill>
                  <a:prstClr val="black"/>
                </a:solidFill>
                <a:latin typeface="Arial Narrow" panose="020B0606020202030204" pitchFamily="34" charset="0"/>
                <a:cs typeface="Arial" panose="020B0604020202020204" pitchFamily="34" charset="0"/>
              </a:rPr>
              <a:t>; and </a:t>
            </a:r>
            <a:r>
              <a:rPr lang="en-US" sz="1300" dirty="0">
                <a:solidFill>
                  <a:srgbClr val="FF0000"/>
                </a:solidFill>
                <a:latin typeface="Arial Narrow" panose="020B0606020202030204" pitchFamily="34" charset="0"/>
                <a:cs typeface="Arial" panose="020B0604020202020204" pitchFamily="34" charset="0"/>
              </a:rPr>
              <a:t>2) Arkansas’ portion of the Great River Bridge – 16 miles and $910 million.</a:t>
            </a:r>
          </a:p>
          <a:p>
            <a:pPr marL="276516" indent="-276516" algn="just" defTabSz="917721">
              <a:spcAft>
                <a:spcPts val="1812"/>
              </a:spcAft>
              <a:buFont typeface="Arial" panose="020B0604020202020204" pitchFamily="34" charset="0"/>
              <a:buChar char="•"/>
              <a:defRPr/>
            </a:pPr>
            <a:r>
              <a:rPr lang="en-US" sz="1300" dirty="0">
                <a:solidFill>
                  <a:prstClr val="black"/>
                </a:solidFill>
                <a:latin typeface="Arial Narrow" panose="020B0606020202030204" pitchFamily="34" charset="0"/>
                <a:cs typeface="Arial" panose="020B0604020202020204" pitchFamily="34" charset="0"/>
              </a:rPr>
              <a:t>There are </a:t>
            </a:r>
            <a:r>
              <a:rPr lang="en-US" sz="1300" dirty="0">
                <a:solidFill>
                  <a:srgbClr val="FF0000"/>
                </a:solidFill>
                <a:latin typeface="Arial Narrow" panose="020B0606020202030204" pitchFamily="34" charset="0"/>
                <a:cs typeface="Arial" panose="020B0604020202020204" pitchFamily="34" charset="0"/>
              </a:rPr>
              <a:t>4 “Sections of Independent Utility</a:t>
            </a:r>
            <a:r>
              <a:rPr lang="en-US" sz="1300" dirty="0">
                <a:solidFill>
                  <a:prstClr val="black"/>
                </a:solidFill>
                <a:latin typeface="Arial Narrow" panose="020B0606020202030204" pitchFamily="34" charset="0"/>
                <a:cs typeface="Arial" panose="020B0604020202020204" pitchFamily="34" charset="0"/>
              </a:rPr>
              <a:t>”</a:t>
            </a:r>
          </a:p>
          <a:p>
            <a:pPr marL="276516" indent="-276516" algn="just" defTabSz="917721">
              <a:spcAft>
                <a:spcPts val="1812"/>
              </a:spcAft>
              <a:buFont typeface="Arial" panose="020B0604020202020204" pitchFamily="34" charset="0"/>
              <a:buChar char="•"/>
              <a:defRPr/>
            </a:pPr>
            <a:r>
              <a:rPr lang="en-US" sz="1300" dirty="0">
                <a:solidFill>
                  <a:srgbClr val="FF0000"/>
                </a:solidFill>
                <a:latin typeface="Arial Narrow" panose="020B0606020202030204" pitchFamily="34" charset="0"/>
                <a:cs typeface="Arial" panose="020B0604020202020204" pitchFamily="34" charset="0"/>
              </a:rPr>
              <a:t>Arkansas has received over $300 million in earmarked funding for this corridor</a:t>
            </a:r>
            <a:r>
              <a:rPr lang="en-US" sz="1300" dirty="0">
                <a:solidFill>
                  <a:prstClr val="black"/>
                </a:solidFill>
                <a:latin typeface="Arial Narrow" panose="020B0606020202030204" pitchFamily="34" charset="0"/>
                <a:cs typeface="Arial" panose="020B0604020202020204" pitchFamily="34" charset="0"/>
              </a:rPr>
              <a:t>.</a:t>
            </a:r>
          </a:p>
          <a:p>
            <a:endParaRPr lang="en-US" sz="1300" dirty="0"/>
          </a:p>
        </p:txBody>
      </p:sp>
      <p:sp>
        <p:nvSpPr>
          <p:cNvPr id="5" name="Slide Number Placeholder 4"/>
          <p:cNvSpPr>
            <a:spLocks noGrp="1"/>
          </p:cNvSpPr>
          <p:nvPr>
            <p:ph type="sldNum" sz="quarter" idx="11"/>
          </p:nvPr>
        </p:nvSpPr>
        <p:spPr>
          <a:xfrm>
            <a:off x="3993836" y="9030969"/>
            <a:ext cx="3055355" cy="304515"/>
          </a:xfrm>
        </p:spPr>
        <p:txBody>
          <a:bodyPr/>
          <a:lstStyle/>
          <a:p>
            <a:fld id="{7C8784C9-EDD5-4B59-961C-790A9D47B924}" type="slidenum">
              <a:rPr lang="en-US" smtClean="0"/>
              <a:pPr/>
              <a:t>15</a:t>
            </a:fld>
            <a:endParaRPr lang="en-US" dirty="0"/>
          </a:p>
        </p:txBody>
      </p:sp>
      <p:sp>
        <p:nvSpPr>
          <p:cNvPr id="6" name="Footer Placeholder 5"/>
          <p:cNvSpPr>
            <a:spLocks noGrp="1"/>
          </p:cNvSpPr>
          <p:nvPr>
            <p:ph type="ftr" sz="quarter" idx="12"/>
          </p:nvPr>
        </p:nvSpPr>
        <p:spPr>
          <a:xfrm>
            <a:off x="1" y="9030969"/>
            <a:ext cx="3055355" cy="304515"/>
          </a:xfrm>
        </p:spPr>
        <p:txBody>
          <a:bodyPr/>
          <a:lstStyle/>
          <a:p>
            <a:r>
              <a:rPr lang="en-US" dirty="0"/>
              <a:t>12-5-2015</a:t>
            </a:r>
          </a:p>
        </p:txBody>
      </p:sp>
    </p:spTree>
    <p:extLst>
      <p:ext uri="{BB962C8B-B14F-4D97-AF65-F5344CB8AC3E}">
        <p14:creationId xmlns:p14="http://schemas.microsoft.com/office/powerpoint/2010/main" val="25870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THE BULLETED ITEM ON THE SLIDE, AUGMENTED BY ANY ADDITIONAL NARRATIVE DESIRED</a:t>
            </a:r>
          </a:p>
        </p:txBody>
      </p:sp>
      <p:sp>
        <p:nvSpPr>
          <p:cNvPr id="4" name="Slide Number Placeholder 3"/>
          <p:cNvSpPr>
            <a:spLocks noGrp="1"/>
          </p:cNvSpPr>
          <p:nvPr>
            <p:ph type="sldNum" sz="quarter" idx="10"/>
          </p:nvPr>
        </p:nvSpPr>
        <p:spPr/>
        <p:txBody>
          <a:bodyPr/>
          <a:lstStyle/>
          <a:p>
            <a:fld id="{0F3ADC9E-1D9A-4A49-A2BC-2B1F28E63AD6}" type="slidenum">
              <a:rPr lang="en-US" smtClean="0"/>
              <a:pPr/>
              <a:t>16</a:t>
            </a:fld>
            <a:endParaRPr lang="en-US" dirty="0"/>
          </a:p>
        </p:txBody>
      </p:sp>
    </p:spTree>
    <p:extLst>
      <p:ext uri="{BB962C8B-B14F-4D97-AF65-F5344CB8AC3E}">
        <p14:creationId xmlns:p14="http://schemas.microsoft.com/office/powerpoint/2010/main" val="44606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94739EF-FA40-4AE1-B302-3D519E65DC77}"/>
              </a:ext>
            </a:extLst>
          </p:cNvPr>
          <p:cNvSpPr>
            <a:spLocks noGrp="1" noRot="1" noChangeAspect="1" noChangeArrowheads="1" noTextEdit="1"/>
          </p:cNvSpPr>
          <p:nvPr>
            <p:ph type="sldImg"/>
          </p:nvPr>
        </p:nvSpPr>
        <p:spPr bwMode="auto">
          <a:xfrm>
            <a:off x="1165225" y="3492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308E0F4E-215A-4B19-AA77-19DAC09E6E61}"/>
              </a:ext>
            </a:extLst>
          </p:cNvPr>
          <p:cNvSpPr>
            <a:spLocks noGrp="1" noChangeArrowheads="1"/>
          </p:cNvSpPr>
          <p:nvPr>
            <p:ph type="body" idx="1"/>
          </p:nvPr>
        </p:nvSpPr>
        <p:spPr bwMode="auto">
          <a:xfrm>
            <a:off x="695325" y="3932238"/>
            <a:ext cx="6064250" cy="495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defRPr/>
            </a:pPr>
            <a:r>
              <a:rPr lang="en-US" altLang="en-US" sz="1600" dirty="0">
                <a:latin typeface="Arial Narrow" panose="020B0606020202030204" pitchFamily="34" charset="0"/>
              </a:rPr>
              <a:t>The most active segment of the I-69 Corridor in Arkansas is the eastern part of SIU 13 near Monticello, Arkansas.  The preferred alignment in this area was to construct a bypass to the south of Monticello.  </a:t>
            </a:r>
          </a:p>
          <a:p>
            <a:pPr eaLnBrk="1" hangingPunct="1">
              <a:spcBef>
                <a:spcPct val="0"/>
              </a:spcBef>
              <a:defRPr/>
            </a:pPr>
            <a:endParaRPr lang="en-US" altLang="en-US" sz="1600" dirty="0">
              <a:latin typeface="Arial Narrow" panose="020B0606020202030204" pitchFamily="34" charset="0"/>
            </a:endParaRPr>
          </a:p>
          <a:p>
            <a:pPr marL="286064" indent="-286064" eaLnBrk="1" hangingPunct="1">
              <a:spcBef>
                <a:spcPct val="0"/>
              </a:spcBef>
              <a:buFont typeface="Arial" panose="020B0604020202020204" pitchFamily="34" charset="0"/>
              <a:buChar char="•"/>
              <a:defRPr/>
            </a:pPr>
            <a:r>
              <a:rPr lang="en-US" altLang="en-US" sz="1600" dirty="0">
                <a:latin typeface="Arial Narrow" panose="020B0606020202030204" pitchFamily="34" charset="0"/>
              </a:rPr>
              <a:t>Two lanes of bypass are complete on the eastern side</a:t>
            </a:r>
          </a:p>
          <a:p>
            <a:pPr marL="286064" indent="-286064" eaLnBrk="1" hangingPunct="1">
              <a:spcBef>
                <a:spcPct val="0"/>
              </a:spcBef>
              <a:buFont typeface="Arial" panose="020B0604020202020204" pitchFamily="34" charset="0"/>
              <a:buChar char="•"/>
              <a:defRPr/>
            </a:pPr>
            <a:endParaRPr lang="en-US" altLang="en-US" sz="1600" dirty="0">
              <a:latin typeface="Arial Narrow" panose="020B0606020202030204" pitchFamily="34" charset="0"/>
            </a:endParaRPr>
          </a:p>
          <a:p>
            <a:pPr marL="286064" indent="-286064" eaLnBrk="1" hangingPunct="1">
              <a:spcBef>
                <a:spcPct val="0"/>
              </a:spcBef>
              <a:buFont typeface="Arial" panose="020B0604020202020204" pitchFamily="34" charset="0"/>
              <a:buChar char="•"/>
              <a:defRPr/>
            </a:pPr>
            <a:r>
              <a:rPr lang="en-US" altLang="en-US" sz="1600" dirty="0">
                <a:latin typeface="Arial Narrow" panose="020B0606020202030204" pitchFamily="34" charset="0"/>
              </a:rPr>
              <a:t>The western side of the bypass is funded in Arkansas’ STIP for right of way acquisition and will be constructed in the future as funding becomes available.</a:t>
            </a:r>
          </a:p>
          <a:p>
            <a:pPr marL="286064" indent="-286064" eaLnBrk="1" hangingPunct="1">
              <a:spcBef>
                <a:spcPct val="0"/>
              </a:spcBef>
              <a:buFont typeface="Arial" panose="020B0604020202020204" pitchFamily="34" charset="0"/>
              <a:buChar char="•"/>
              <a:defRPr/>
            </a:pPr>
            <a:endParaRPr lang="en-US" altLang="en-US" sz="1600" dirty="0">
              <a:latin typeface="Arial Narrow" panose="020B0606020202030204" pitchFamily="34" charset="0"/>
            </a:endParaRPr>
          </a:p>
          <a:p>
            <a:pPr marL="286064" indent="-286064" eaLnBrk="1" hangingPunct="1">
              <a:spcBef>
                <a:spcPct val="0"/>
              </a:spcBef>
              <a:buFont typeface="Arial" panose="020B0604020202020204" pitchFamily="34" charset="0"/>
              <a:buChar char="•"/>
              <a:defRPr/>
            </a:pPr>
            <a:r>
              <a:rPr lang="en-US" altLang="en-US" sz="1600" dirty="0">
                <a:latin typeface="Arial Narrow" panose="020B0606020202030204" pitchFamily="34" charset="0"/>
              </a:rPr>
              <a:t>Construction for the first two lanes of the corridor between Monticello and McGehee is scheduled to begin in early 2023.</a:t>
            </a:r>
          </a:p>
          <a:p>
            <a:pPr marL="743767" lvl="1" indent="-286064" eaLnBrk="1" hangingPunct="1">
              <a:spcBef>
                <a:spcPct val="0"/>
              </a:spcBef>
              <a:buFont typeface="Arial" panose="020B0604020202020204" pitchFamily="34" charset="0"/>
              <a:buChar char="•"/>
              <a:defRPr/>
            </a:pPr>
            <a:r>
              <a:rPr lang="en-US" altLang="en-US" sz="1600" dirty="0">
                <a:latin typeface="Arial Narrow" panose="020B0606020202030204" pitchFamily="34" charset="0"/>
              </a:rPr>
              <a:t>Right of way will be purchased for the ultimate four-lane facility</a:t>
            </a:r>
          </a:p>
          <a:p>
            <a:pPr marL="743767" lvl="1" indent="-286064" eaLnBrk="1" hangingPunct="1">
              <a:spcBef>
                <a:spcPct val="0"/>
              </a:spcBef>
              <a:buFont typeface="Arial" panose="020B0604020202020204" pitchFamily="34" charset="0"/>
              <a:buChar char="•"/>
              <a:defRPr/>
            </a:pPr>
            <a:r>
              <a:rPr lang="en-US" altLang="en-US" sz="1600" dirty="0">
                <a:latin typeface="Arial Narrow" panose="020B0606020202030204" pitchFamily="34" charset="0"/>
              </a:rPr>
              <a:t>In Arkansas’ STIP for $69 million </a:t>
            </a:r>
          </a:p>
        </p:txBody>
      </p:sp>
      <p:sp>
        <p:nvSpPr>
          <p:cNvPr id="20484" name="Slide Number Placeholder 3">
            <a:extLst>
              <a:ext uri="{FF2B5EF4-FFF2-40B4-BE49-F238E27FC236}">
                <a16:creationId xmlns:a16="http://schemas.microsoft.com/office/drawing/2014/main" id="{E1CCF1B4-22A4-44FD-A4C6-CC55DFBD01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1788" indent="-228600">
              <a:defRPr>
                <a:solidFill>
                  <a:schemeClr val="tx1"/>
                </a:solidFill>
                <a:latin typeface="Calibri" panose="020F0502020204030204" pitchFamily="34" charset="0"/>
              </a:defRPr>
            </a:lvl4pPr>
            <a:lvl5pPr marL="2058988" indent="-228600">
              <a:defRPr>
                <a:solidFill>
                  <a:schemeClr val="tx1"/>
                </a:solidFill>
                <a:latin typeface="Calibri" panose="020F0502020204030204" pitchFamily="34" charset="0"/>
              </a:defRPr>
            </a:lvl5pPr>
            <a:lvl6pPr marL="2516188" indent="-228600" eaLnBrk="0" fontAlgn="base" hangingPunct="0">
              <a:spcBef>
                <a:spcPct val="0"/>
              </a:spcBef>
              <a:spcAft>
                <a:spcPct val="0"/>
              </a:spcAft>
              <a:defRPr>
                <a:solidFill>
                  <a:schemeClr val="tx1"/>
                </a:solidFill>
                <a:latin typeface="Calibri" panose="020F0502020204030204" pitchFamily="34" charset="0"/>
              </a:defRPr>
            </a:lvl6pPr>
            <a:lvl7pPr marL="2973388" indent="-228600" eaLnBrk="0" fontAlgn="base" hangingPunct="0">
              <a:spcBef>
                <a:spcPct val="0"/>
              </a:spcBef>
              <a:spcAft>
                <a:spcPct val="0"/>
              </a:spcAft>
              <a:defRPr>
                <a:solidFill>
                  <a:schemeClr val="tx1"/>
                </a:solidFill>
                <a:latin typeface="Calibri" panose="020F0502020204030204" pitchFamily="34" charset="0"/>
              </a:defRPr>
            </a:lvl7pPr>
            <a:lvl8pPr marL="3430588" indent="-228600" eaLnBrk="0" fontAlgn="base" hangingPunct="0">
              <a:spcBef>
                <a:spcPct val="0"/>
              </a:spcBef>
              <a:spcAft>
                <a:spcPct val="0"/>
              </a:spcAft>
              <a:defRPr>
                <a:solidFill>
                  <a:schemeClr val="tx1"/>
                </a:solidFill>
                <a:latin typeface="Calibri" panose="020F0502020204030204" pitchFamily="34" charset="0"/>
              </a:defRPr>
            </a:lvl8pPr>
            <a:lvl9pPr marL="3887788" indent="-228600" eaLnBrk="0" fontAlgn="base" hangingPunct="0">
              <a:spcBef>
                <a:spcPct val="0"/>
              </a:spcBef>
              <a:spcAft>
                <a:spcPct val="0"/>
              </a:spcAft>
              <a:defRPr>
                <a:solidFill>
                  <a:schemeClr val="tx1"/>
                </a:solidFill>
                <a:latin typeface="Calibri" panose="020F0502020204030204" pitchFamily="34" charset="0"/>
              </a:defRPr>
            </a:lvl9pPr>
          </a:lstStyle>
          <a:p>
            <a:fld id="{DDCEA2E5-ABE9-425C-90B0-398A6E8BCCF7}" type="slidenum">
              <a:rPr lang="en-US" altLang="en-US" smtClean="0"/>
              <a:pPr/>
              <a:t>17</a:t>
            </a:fld>
            <a:endParaRPr lang="en-US" altLang="en-US"/>
          </a:p>
        </p:txBody>
      </p:sp>
      <p:sp>
        <p:nvSpPr>
          <p:cNvPr id="5" name="Footer Placeholder 5">
            <a:extLst>
              <a:ext uri="{FF2B5EF4-FFF2-40B4-BE49-F238E27FC236}">
                <a16:creationId xmlns:a16="http://schemas.microsoft.com/office/drawing/2014/main" id="{F71C34EC-F1E6-4A75-9F9E-20E4AD305C3D}"/>
              </a:ext>
            </a:extLst>
          </p:cNvPr>
          <p:cNvSpPr>
            <a:spLocks noGrp="1" noChangeArrowheads="1"/>
          </p:cNvSpPr>
          <p:nvPr>
            <p:ph type="ftr" sz="quarter" idx="4"/>
          </p:nvPr>
        </p:nvSpPr>
        <p:spPr bwMode="auto">
          <a:xfrm>
            <a:off x="0" y="8886825"/>
            <a:ext cx="1108075" cy="304800"/>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9-16-2019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EAAB4-95EE-487F-8486-53D509FFF57D}" type="slidenum">
              <a:rPr lang="en-US" smtClean="0"/>
              <a:t>19</a:t>
            </a:fld>
            <a:endParaRPr lang="en-US"/>
          </a:p>
        </p:txBody>
      </p:sp>
    </p:spTree>
    <p:extLst>
      <p:ext uri="{BB962C8B-B14F-4D97-AF65-F5344CB8AC3E}">
        <p14:creationId xmlns:p14="http://schemas.microsoft.com/office/powerpoint/2010/main" val="6161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52600"/>
            <a:ext cx="7543800" cy="1470025"/>
          </a:xfrm>
        </p:spPr>
        <p:txBody>
          <a:bodyPr>
            <a:normAutofit/>
          </a:bodyPr>
          <a:lstStyle>
            <a:lvl1pPr algn="l">
              <a:defRPr sz="3600" b="1">
                <a:latin typeface="Tahoma" pitchFamily="34" charset="0"/>
                <a:ea typeface="Tahoma" pitchFamily="34" charset="0"/>
                <a:cs typeface="Tahoma" pitchFamily="34" charset="0"/>
              </a:defRPr>
            </a:lvl1pPr>
          </a:lstStyle>
          <a:p>
            <a:r>
              <a:rPr lang="en-US" dirty="0"/>
              <a:t>Click to edit Master title style</a:t>
            </a:r>
          </a:p>
        </p:txBody>
      </p:sp>
      <p:sp>
        <p:nvSpPr>
          <p:cNvPr id="3" name="Subtitle 2"/>
          <p:cNvSpPr>
            <a:spLocks noGrp="1"/>
          </p:cNvSpPr>
          <p:nvPr>
            <p:ph type="subTitle" idx="1"/>
          </p:nvPr>
        </p:nvSpPr>
        <p:spPr>
          <a:xfrm>
            <a:off x="914400" y="3508375"/>
            <a:ext cx="7543800" cy="838200"/>
          </a:xfrm>
        </p:spPr>
        <p:txBody>
          <a:bodyPr>
            <a:normAutofit/>
          </a:bodyPr>
          <a:lstStyle>
            <a:lvl1pPr marL="0" indent="0" algn="l">
              <a:buNone/>
              <a:defRPr sz="2000" b="1">
                <a:solidFill>
                  <a:schemeClr val="accent3"/>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0" y="0"/>
            <a:ext cx="15240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a:xfrm rot="10800000" flipH="1">
            <a:off x="0" y="3051175"/>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10800000" flipH="1">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1028"/>
          <p:cNvSpPr>
            <a:spLocks noGrp="1" noChangeAspect="1" noChangeArrowheads="1"/>
          </p:cNvSpPr>
          <p:nvPr>
            <p:ph type="title" idx="4294967295"/>
          </p:nvPr>
        </p:nvSpPr>
        <p:spPr>
          <a:xfrm>
            <a:off x="431512" y="243728"/>
            <a:ext cx="8360352" cy="633132"/>
          </a:xfrm>
        </p:spPr>
        <p:txBody>
          <a:bodyPr/>
          <a:lstStyle>
            <a:lvl1pPr>
              <a:defRPr sz="3200" i="1">
                <a:latin typeface="Tahoma" pitchFamily="34" charset="0"/>
                <a:ea typeface="Tahoma" pitchFamily="34" charset="0"/>
                <a:cs typeface="Tahoma" pitchFamily="34" charset="0"/>
              </a:defRPr>
            </a:lvl1pPr>
          </a:lstStyle>
          <a:p>
            <a:r>
              <a:rPr lang="en-US" dirty="0"/>
              <a:t>Who is the Alliance for I-69 Texas?</a:t>
            </a:r>
          </a:p>
        </p:txBody>
      </p:sp>
      <p:sp>
        <p:nvSpPr>
          <p:cNvPr id="4" name="Rectangle 58"/>
          <p:cNvSpPr>
            <a:spLocks noGrp="1" noChangeArrowheads="1"/>
          </p:cNvSpPr>
          <p:nvPr>
            <p:ph type="sldNum" sz="quarter" idx="10"/>
          </p:nvPr>
        </p:nvSpPr>
        <p:spPr>
          <a:ln/>
        </p:spPr>
        <p:txBody>
          <a:bodyPr/>
          <a:lstStyle>
            <a:lvl1pPr>
              <a:defRPr/>
            </a:lvl1pPr>
          </a:lstStyle>
          <a:p>
            <a:pPr>
              <a:defRPr/>
            </a:pPr>
            <a:fld id="{2EADDDDA-52F3-4F76-BBC2-73118F667B22}" type="slidenum">
              <a:rPr lang="en-US" altLang="en-US"/>
              <a:pPr>
                <a:defRPr/>
              </a:pPr>
              <a:t>‹#›</a:t>
            </a:fld>
            <a:endParaRPr lang="en-US" altLang="en-US" b="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8312727" cy="5782235"/>
          </a:xfrm>
          <a:custGeom>
            <a:avLst/>
            <a:gdLst/>
            <a:ahLst/>
            <a:cxnLst/>
            <a:rect l="l" t="t" r="r" b="b"/>
            <a:pathLst>
              <a:path w="9144000" h="6553200">
                <a:moveTo>
                  <a:pt x="0" y="6553200"/>
                </a:moveTo>
                <a:lnTo>
                  <a:pt x="9144000" y="6553200"/>
                </a:lnTo>
                <a:lnTo>
                  <a:pt x="9144000" y="0"/>
                </a:lnTo>
                <a:lnTo>
                  <a:pt x="0" y="0"/>
                </a:lnTo>
                <a:lnTo>
                  <a:pt x="0" y="6553200"/>
                </a:lnTo>
                <a:close/>
              </a:path>
            </a:pathLst>
          </a:custGeom>
          <a:solidFill>
            <a:srgbClr val="F76911"/>
          </a:solidFill>
        </p:spPr>
        <p:txBody>
          <a:bodyPr wrap="square" lIns="0" tIns="0" rIns="0" bIns="0" rtlCol="0"/>
          <a:lstStyle/>
          <a:p>
            <a:endParaRPr sz="1588"/>
          </a:p>
        </p:txBody>
      </p:sp>
      <p:sp>
        <p:nvSpPr>
          <p:cNvPr id="17" name="bk object 17"/>
          <p:cNvSpPr/>
          <p:nvPr/>
        </p:nvSpPr>
        <p:spPr>
          <a:xfrm>
            <a:off x="1" y="3697941"/>
            <a:ext cx="8312726" cy="2353235"/>
          </a:xfrm>
          <a:prstGeom prst="rect">
            <a:avLst/>
          </a:prstGeom>
          <a:blipFill>
            <a:blip r:embed="rId2" cstate="print"/>
            <a:stretch>
              <a:fillRect/>
            </a:stretch>
          </a:blipFill>
        </p:spPr>
        <p:txBody>
          <a:bodyPr wrap="square" lIns="0" tIns="0" rIns="0" bIns="0" rtlCol="0"/>
          <a:lstStyle/>
          <a:p>
            <a:endParaRPr sz="1588"/>
          </a:p>
        </p:txBody>
      </p:sp>
      <p:sp>
        <p:nvSpPr>
          <p:cNvPr id="18" name="bk object 18"/>
          <p:cNvSpPr/>
          <p:nvPr/>
        </p:nvSpPr>
        <p:spPr>
          <a:xfrm>
            <a:off x="0" y="5782235"/>
            <a:ext cx="8312727" cy="268941"/>
          </a:xfrm>
          <a:custGeom>
            <a:avLst/>
            <a:gdLst/>
            <a:ahLst/>
            <a:cxnLst/>
            <a:rect l="l" t="t" r="r" b="b"/>
            <a:pathLst>
              <a:path w="9144000" h="304800">
                <a:moveTo>
                  <a:pt x="0" y="304800"/>
                </a:moveTo>
                <a:lnTo>
                  <a:pt x="9144000" y="304800"/>
                </a:lnTo>
                <a:lnTo>
                  <a:pt x="9144000" y="0"/>
                </a:lnTo>
                <a:lnTo>
                  <a:pt x="0" y="0"/>
                </a:lnTo>
                <a:lnTo>
                  <a:pt x="0" y="304800"/>
                </a:lnTo>
                <a:close/>
              </a:path>
            </a:pathLst>
          </a:custGeom>
          <a:solidFill>
            <a:srgbClr val="1F497D">
              <a:alpha val="18821"/>
            </a:srgbClr>
          </a:solidFill>
        </p:spPr>
        <p:txBody>
          <a:bodyPr wrap="square" lIns="0" tIns="0" rIns="0" bIns="0" rtlCol="0"/>
          <a:lstStyle/>
          <a:p>
            <a:endParaRPr sz="1588"/>
          </a:p>
        </p:txBody>
      </p:sp>
      <p:sp>
        <p:nvSpPr>
          <p:cNvPr id="19" name="bk object 19"/>
          <p:cNvSpPr/>
          <p:nvPr/>
        </p:nvSpPr>
        <p:spPr>
          <a:xfrm>
            <a:off x="138546" y="4975412"/>
            <a:ext cx="1246908" cy="680420"/>
          </a:xfrm>
          <a:prstGeom prst="rect">
            <a:avLst/>
          </a:prstGeom>
          <a:blipFill>
            <a:blip r:embed="rId3" cstate="print"/>
            <a:stretch>
              <a:fillRect/>
            </a:stretch>
          </a:blipFill>
        </p:spPr>
        <p:txBody>
          <a:bodyPr wrap="square" lIns="0" tIns="0" rIns="0" bIns="0" rtlCol="0"/>
          <a:lstStyle/>
          <a:p>
            <a:endParaRPr sz="1588"/>
          </a:p>
        </p:txBody>
      </p:sp>
      <p:sp>
        <p:nvSpPr>
          <p:cNvPr id="2" name="Holder 2"/>
          <p:cNvSpPr>
            <a:spLocks noGrp="1"/>
          </p:cNvSpPr>
          <p:nvPr>
            <p:ph type="ctrTitle"/>
          </p:nvPr>
        </p:nvSpPr>
        <p:spPr>
          <a:xfrm>
            <a:off x="660401" y="417755"/>
            <a:ext cx="6991926"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246909" y="3388659"/>
            <a:ext cx="5818909"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defRPr sz="1059" b="1" i="0">
                <a:solidFill>
                  <a:schemeClr val="bg1"/>
                </a:solidFill>
                <a:latin typeface="Arial"/>
                <a:cs typeface="Arial"/>
              </a:defRPr>
            </a:lvl1pPr>
          </a:lstStyle>
          <a:p>
            <a:pPr marL="22413">
              <a:lnSpc>
                <a:spcPts val="1257"/>
              </a:lnSpc>
            </a:pPr>
            <a:fld id="{81D60167-4931-47E6-BA6A-407CBD079E47}" type="slidenum">
              <a:rPr lang="en-US" spc="-4" smtClean="0"/>
              <a:pPr marL="22413">
                <a:lnSpc>
                  <a:spcPts val="1257"/>
                </a:lnSpc>
              </a:pPr>
              <a:t>‹#›</a:t>
            </a:fld>
            <a:endParaRPr lang="en-US" spc="-4" dirty="0"/>
          </a:p>
        </p:txBody>
      </p:sp>
    </p:spTree>
    <p:extLst>
      <p:ext uri="{BB962C8B-B14F-4D97-AF65-F5344CB8AC3E}">
        <p14:creationId xmlns:p14="http://schemas.microsoft.com/office/powerpoint/2010/main" val="1770657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089843" y="374556"/>
            <a:ext cx="4133041" cy="597536"/>
          </a:xfrm>
        </p:spPr>
        <p:txBody>
          <a:bodyPr lIns="0" tIns="0" rIns="0" bIns="0"/>
          <a:lstStyle>
            <a:lvl1pPr>
              <a:defRPr sz="3883" b="0" i="0">
                <a:solidFill>
                  <a:schemeClr val="tx1"/>
                </a:solidFill>
                <a:latin typeface="Franklin Gothic Medium"/>
                <a:cs typeface="Franklin Gothic Medium"/>
              </a:defRPr>
            </a:lvl1pPr>
          </a:lstStyle>
          <a:p>
            <a:endParaRPr/>
          </a:p>
        </p:txBody>
      </p:sp>
      <p:sp>
        <p:nvSpPr>
          <p:cNvPr id="3" name="Holder 3"/>
          <p:cNvSpPr>
            <a:spLocks noGrp="1"/>
          </p:cNvSpPr>
          <p:nvPr>
            <p:ph type="body" idx="1"/>
          </p:nvPr>
        </p:nvSpPr>
        <p:spPr>
          <a:xfrm>
            <a:off x="293831" y="1431665"/>
            <a:ext cx="7725064" cy="380232"/>
          </a:xfrm>
        </p:spPr>
        <p:txBody>
          <a:bodyPr lIns="0" tIns="0" rIns="0" bIns="0"/>
          <a:lstStyle>
            <a:lvl1pPr>
              <a:defRPr sz="2471"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p:txBody>
          <a:bodyPr lIns="0" tIns="0" rIns="0" bIns="0"/>
          <a:lstStyle>
            <a:lvl1pPr>
              <a:defRPr sz="1059" b="1" i="0">
                <a:solidFill>
                  <a:schemeClr val="bg1"/>
                </a:solidFill>
                <a:latin typeface="Arial"/>
                <a:cs typeface="Arial"/>
              </a:defRPr>
            </a:lvl1pPr>
          </a:lstStyle>
          <a:p>
            <a:pPr marL="22413">
              <a:lnSpc>
                <a:spcPts val="1257"/>
              </a:lnSpc>
            </a:pPr>
            <a:fld id="{81D60167-4931-47E6-BA6A-407CBD079E47}" type="slidenum">
              <a:rPr lang="en-US" spc="-4" smtClean="0"/>
              <a:pPr marL="22413">
                <a:lnSpc>
                  <a:spcPts val="1257"/>
                </a:lnSpc>
              </a:pPr>
              <a:t>‹#›</a:t>
            </a:fld>
            <a:endParaRPr lang="en-US" spc="-4" dirty="0"/>
          </a:p>
        </p:txBody>
      </p:sp>
    </p:spTree>
    <p:extLst>
      <p:ext uri="{BB962C8B-B14F-4D97-AF65-F5344CB8AC3E}">
        <p14:creationId xmlns:p14="http://schemas.microsoft.com/office/powerpoint/2010/main" val="361207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89843" y="374556"/>
            <a:ext cx="4133041" cy="597536"/>
          </a:xfrm>
        </p:spPr>
        <p:txBody>
          <a:bodyPr lIns="0" tIns="0" rIns="0" bIns="0"/>
          <a:lstStyle>
            <a:lvl1pPr>
              <a:defRPr sz="3883" b="0" i="0">
                <a:solidFill>
                  <a:schemeClr val="tx1"/>
                </a:solidFill>
                <a:latin typeface="Franklin Gothic Medium"/>
                <a:cs typeface="Franklin Gothic Medium"/>
              </a:defRPr>
            </a:lvl1pPr>
          </a:lstStyle>
          <a:p>
            <a:endParaRPr/>
          </a:p>
        </p:txBody>
      </p:sp>
      <p:sp>
        <p:nvSpPr>
          <p:cNvPr id="3" name="Holder 3"/>
          <p:cNvSpPr>
            <a:spLocks noGrp="1"/>
          </p:cNvSpPr>
          <p:nvPr>
            <p:ph sz="half" idx="2"/>
          </p:nvPr>
        </p:nvSpPr>
        <p:spPr>
          <a:xfrm>
            <a:off x="415637" y="1391771"/>
            <a:ext cx="3616036"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281055" y="1391771"/>
            <a:ext cx="3616036"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7" name="Holder 7"/>
          <p:cNvSpPr>
            <a:spLocks noGrp="1"/>
          </p:cNvSpPr>
          <p:nvPr>
            <p:ph type="sldNum" sz="quarter" idx="7"/>
          </p:nvPr>
        </p:nvSpPr>
        <p:spPr/>
        <p:txBody>
          <a:bodyPr lIns="0" tIns="0" rIns="0" bIns="0"/>
          <a:lstStyle>
            <a:lvl1pPr>
              <a:defRPr sz="1059" b="1" i="0">
                <a:solidFill>
                  <a:schemeClr val="bg1"/>
                </a:solidFill>
                <a:latin typeface="Arial"/>
                <a:cs typeface="Arial"/>
              </a:defRPr>
            </a:lvl1pPr>
          </a:lstStyle>
          <a:p>
            <a:pPr marL="22413">
              <a:lnSpc>
                <a:spcPts val="1257"/>
              </a:lnSpc>
            </a:pPr>
            <a:fld id="{81D60167-4931-47E6-BA6A-407CBD079E47}" type="slidenum">
              <a:rPr lang="en-US" spc="-4" smtClean="0"/>
              <a:pPr marL="22413">
                <a:lnSpc>
                  <a:spcPts val="1257"/>
                </a:lnSpc>
              </a:pPr>
              <a:t>‹#›</a:t>
            </a:fld>
            <a:endParaRPr lang="en-US" spc="-4" dirty="0"/>
          </a:p>
        </p:txBody>
      </p:sp>
    </p:spTree>
    <p:extLst>
      <p:ext uri="{BB962C8B-B14F-4D97-AF65-F5344CB8AC3E}">
        <p14:creationId xmlns:p14="http://schemas.microsoft.com/office/powerpoint/2010/main" val="302475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89843" y="374556"/>
            <a:ext cx="4133041" cy="597536"/>
          </a:xfrm>
        </p:spPr>
        <p:txBody>
          <a:bodyPr lIns="0" tIns="0" rIns="0" bIns="0"/>
          <a:lstStyle>
            <a:lvl1pPr>
              <a:defRPr sz="3883" b="0" i="0">
                <a:solidFill>
                  <a:schemeClr val="tx1"/>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5" name="Holder 5"/>
          <p:cNvSpPr>
            <a:spLocks noGrp="1"/>
          </p:cNvSpPr>
          <p:nvPr>
            <p:ph type="sldNum" sz="quarter" idx="7"/>
          </p:nvPr>
        </p:nvSpPr>
        <p:spPr/>
        <p:txBody>
          <a:bodyPr lIns="0" tIns="0" rIns="0" bIns="0"/>
          <a:lstStyle>
            <a:lvl1pPr>
              <a:defRPr sz="1059" b="1" i="0">
                <a:solidFill>
                  <a:schemeClr val="bg1"/>
                </a:solidFill>
                <a:latin typeface="Arial"/>
                <a:cs typeface="Arial"/>
              </a:defRPr>
            </a:lvl1pPr>
          </a:lstStyle>
          <a:p>
            <a:pPr marL="22413">
              <a:lnSpc>
                <a:spcPts val="1257"/>
              </a:lnSpc>
            </a:pPr>
            <a:fld id="{81D60167-4931-47E6-BA6A-407CBD079E47}" type="slidenum">
              <a:rPr lang="en-US" spc="-4" smtClean="0"/>
              <a:pPr marL="22413">
                <a:lnSpc>
                  <a:spcPts val="1257"/>
                </a:lnSpc>
              </a:pPr>
              <a:t>‹#›</a:t>
            </a:fld>
            <a:endParaRPr lang="en-US" spc="-4" dirty="0"/>
          </a:p>
        </p:txBody>
      </p:sp>
    </p:spTree>
    <p:extLst>
      <p:ext uri="{BB962C8B-B14F-4D97-AF65-F5344CB8AC3E}">
        <p14:creationId xmlns:p14="http://schemas.microsoft.com/office/powerpoint/2010/main" val="3042140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4" name="Holder 4"/>
          <p:cNvSpPr>
            <a:spLocks noGrp="1"/>
          </p:cNvSpPr>
          <p:nvPr>
            <p:ph type="sldNum" sz="quarter" idx="7"/>
          </p:nvPr>
        </p:nvSpPr>
        <p:spPr/>
        <p:txBody>
          <a:bodyPr lIns="0" tIns="0" rIns="0" bIns="0"/>
          <a:lstStyle>
            <a:lvl1pPr>
              <a:defRPr sz="1059" b="1" i="0">
                <a:solidFill>
                  <a:schemeClr val="bg1"/>
                </a:solidFill>
                <a:latin typeface="Arial"/>
                <a:cs typeface="Arial"/>
              </a:defRPr>
            </a:lvl1pPr>
          </a:lstStyle>
          <a:p>
            <a:pPr marL="22413">
              <a:lnSpc>
                <a:spcPts val="1257"/>
              </a:lnSpc>
            </a:pPr>
            <a:fld id="{81D60167-4931-47E6-BA6A-407CBD079E47}" type="slidenum">
              <a:rPr lang="en-US" spc="-4" smtClean="0"/>
              <a:pPr marL="22413">
                <a:lnSpc>
                  <a:spcPts val="1257"/>
                </a:lnSpc>
              </a:pPr>
              <a:t>‹#›</a:t>
            </a:fld>
            <a:endParaRPr lang="en-US" spc="-4" dirty="0"/>
          </a:p>
        </p:txBody>
      </p:sp>
    </p:spTree>
    <p:extLst>
      <p:ext uri="{BB962C8B-B14F-4D97-AF65-F5344CB8AC3E}">
        <p14:creationId xmlns:p14="http://schemas.microsoft.com/office/powerpoint/2010/main" val="192794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001000" cy="563562"/>
          </a:xfrm>
        </p:spPr>
        <p:txBody>
          <a:bodyPr>
            <a:normAutofit/>
          </a:bodyPr>
          <a:lstStyle>
            <a:lvl1pPr>
              <a:defRPr sz="2800">
                <a:solidFill>
                  <a:schemeClr val="accent3"/>
                </a:solidFill>
              </a:defRPr>
            </a:lvl1pPr>
          </a:lstStyle>
          <a:p>
            <a:r>
              <a:rPr lang="en-US" dirty="0"/>
              <a:t>Click to edit Master title style</a:t>
            </a:r>
          </a:p>
        </p:txBody>
      </p:sp>
      <p:sp>
        <p:nvSpPr>
          <p:cNvPr id="3" name="Content Placeholder 2"/>
          <p:cNvSpPr>
            <a:spLocks noGrp="1"/>
          </p:cNvSpPr>
          <p:nvPr>
            <p:ph idx="1"/>
          </p:nvPr>
        </p:nvSpPr>
        <p:spPr>
          <a:xfrm>
            <a:off x="914400" y="1143000"/>
            <a:ext cx="7772400" cy="4525963"/>
          </a:xfrm>
        </p:spPr>
        <p:txBody>
          <a:bodyPr/>
          <a:lstStyle>
            <a:lvl1pPr>
              <a:defRPr sz="2000"/>
            </a:lvl1pPr>
            <a:lvl2pPr>
              <a:defRPr sz="1800"/>
            </a:lvl2pPr>
            <a:lvl3pPr>
              <a:defRPr sz="1400" b="1"/>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05600" y="6492875"/>
            <a:ext cx="2133600" cy="365125"/>
          </a:xfrm>
        </p:spPr>
        <p:txBody>
          <a:bodyPr/>
          <a:lstStyle>
            <a:lvl1pPr>
              <a:defRPr sz="900">
                <a:solidFill>
                  <a:schemeClr val="accent3"/>
                </a:solidFill>
              </a:defRPr>
            </a:lvl1pPr>
          </a:lstStyle>
          <a:p>
            <a:fld id="{8E1CFE9B-CB35-4C70-A69D-EDF619A88928}" type="slidenum">
              <a:rPr lang="en-US" smtClean="0"/>
              <a:pPr/>
              <a:t>‹#›</a:t>
            </a:fld>
            <a:endParaRPr lang="en-US" dirty="0"/>
          </a:p>
        </p:txBody>
      </p:sp>
      <p:cxnSp>
        <p:nvCxnSpPr>
          <p:cNvPr id="8" name="Straight Connector 7"/>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9906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o bottom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914400" y="1143000"/>
            <a:ext cx="7772400" cy="4525963"/>
          </a:xfrm>
        </p:spPr>
        <p:txBody>
          <a:bodyPr/>
          <a:lstStyle>
            <a:lvl1pPr>
              <a:defRPr sz="22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05600" y="6492875"/>
            <a:ext cx="2133600" cy="365125"/>
          </a:xfrm>
        </p:spPr>
        <p:txBody>
          <a:bodyPr/>
          <a:lstStyle>
            <a:lvl1pPr>
              <a:defRPr sz="900">
                <a:solidFill>
                  <a:schemeClr val="accent3"/>
                </a:solidFill>
              </a:defRPr>
            </a:lvl1pPr>
          </a:lstStyle>
          <a:p>
            <a:fld id="{8E1CFE9B-CB35-4C70-A69D-EDF619A88928}" type="slidenum">
              <a:rPr lang="en-US" smtClean="0"/>
              <a:pPr/>
              <a:t>‹#›</a:t>
            </a:fld>
            <a:endParaRPr lang="en-US" dirty="0"/>
          </a:p>
        </p:txBody>
      </p:sp>
      <p:cxnSp>
        <p:nvCxnSpPr>
          <p:cNvPr id="12" name="Straight Connector 11"/>
          <p:cNvCxnSpPr/>
          <p:nvPr userDrawn="1"/>
        </p:nvCxnSpPr>
        <p:spPr>
          <a:xfrm>
            <a:off x="0" y="9906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000" b="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000" b="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705600" y="6492875"/>
            <a:ext cx="2133600" cy="365125"/>
          </a:xfrm>
        </p:spPr>
        <p:txBody>
          <a:bodyPr/>
          <a:lstStyle>
            <a:lvl1pPr>
              <a:defRPr sz="900"/>
            </a:lvl1pPr>
          </a:lstStyle>
          <a:p>
            <a:fld id="{BC4205A9-8EAC-438C-B14F-57BE3018D763}" type="slidenum">
              <a:rPr lang="en-US" smtClean="0"/>
              <a:pPr/>
              <a:t>‹#›</a:t>
            </a:fld>
            <a:endParaRPr lang="en-US" dirty="0"/>
          </a:p>
        </p:txBody>
      </p:sp>
      <p:cxnSp>
        <p:nvCxnSpPr>
          <p:cNvPr id="9" name="Straight Connector 8"/>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12954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781800" y="6492875"/>
            <a:ext cx="2057400" cy="365125"/>
          </a:xfrm>
        </p:spPr>
        <p:txBody>
          <a:bodyPr/>
          <a:lstStyle>
            <a:lvl1pPr>
              <a:defRPr sz="900">
                <a:solidFill>
                  <a:schemeClr val="accent3"/>
                </a:solidFill>
              </a:defRPr>
            </a:lvl1pPr>
          </a:lstStyle>
          <a:p>
            <a:fld id="{BC4205A9-8EAC-438C-B14F-57BE3018D763}" type="slidenum">
              <a:rPr lang="en-US" smtClean="0"/>
              <a:pPr/>
              <a:t>‹#›</a:t>
            </a:fld>
            <a:endParaRPr lang="en-US" dirty="0"/>
          </a:p>
        </p:txBody>
      </p:sp>
      <p:cxnSp>
        <p:nvCxnSpPr>
          <p:cNvPr id="10" name="Straight Connector 9"/>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2954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705600" y="6508750"/>
            <a:ext cx="2133600" cy="349250"/>
          </a:xfrm>
        </p:spPr>
        <p:txBody>
          <a:bodyPr/>
          <a:lstStyle>
            <a:lvl1pPr>
              <a:defRPr sz="900"/>
            </a:lvl1pPr>
          </a:lstStyle>
          <a:p>
            <a:fld id="{BC4205A9-8EAC-438C-B14F-57BE3018D763}" type="slidenum">
              <a:rPr lang="en-US" smtClean="0"/>
              <a:pPr/>
              <a:t>‹#›</a:t>
            </a:fld>
            <a:endParaRPr lang="en-US" dirty="0"/>
          </a:p>
        </p:txBody>
      </p:sp>
      <p:cxnSp>
        <p:nvCxnSpPr>
          <p:cNvPr id="7" name="Straight Connector 6"/>
          <p:cNvCxnSpPr/>
          <p:nvPr userDrawn="1"/>
        </p:nvCxnSpPr>
        <p:spPr>
          <a:xfrm>
            <a:off x="0" y="64770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295400"/>
            <a:ext cx="9144000"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4205A9-8EAC-438C-B14F-57BE3018D76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0"/>
            <a:ext cx="7772400" cy="563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4400" y="1600200"/>
            <a:ext cx="77724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 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205A9-8EAC-438C-B14F-57BE3018D763}" type="slidenum">
              <a:rPr lang="en-US" smtClean="0"/>
              <a:pPr/>
              <a:t>‹#›</a:t>
            </a:fld>
            <a:endParaRPr lang="en-US" dirty="0"/>
          </a:p>
        </p:txBody>
      </p:sp>
      <p:sp>
        <p:nvSpPr>
          <p:cNvPr id="8" name="Rectangle 7"/>
          <p:cNvSpPr/>
          <p:nvPr/>
        </p:nvSpPr>
        <p:spPr>
          <a:xfrm>
            <a:off x="0" y="0"/>
            <a:ext cx="15240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lvl1pPr algn="l" defTabSz="914400" rtl="0" eaLnBrk="1" latinLnBrk="0" hangingPunct="1">
        <a:spcBef>
          <a:spcPct val="0"/>
        </a:spcBef>
        <a:buNone/>
        <a:defRPr sz="3200" b="1" i="1" kern="1200">
          <a:solidFill>
            <a:schemeClr val="accent3"/>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Clr>
          <a:schemeClr val="accent4">
            <a:lumMod val="75000"/>
          </a:schemeClr>
        </a:buClr>
        <a:buSzPct val="130000"/>
        <a:buFont typeface="Wingdings" pitchFamily="2" charset="2"/>
        <a:buChar char="§"/>
        <a:defRPr sz="28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Clr>
          <a:schemeClr val="accent3">
            <a:lumMod val="60000"/>
            <a:lumOff val="40000"/>
          </a:schemeClr>
        </a:buClr>
        <a:buSzPct val="130000"/>
        <a:buFont typeface="Wingdings" pitchFamily="2" charset="2"/>
        <a:buChar char="§"/>
        <a:defRPr sz="24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Clr>
          <a:schemeClr val="accent3">
            <a:lumMod val="60000"/>
            <a:lumOff val="40000"/>
          </a:schemeClr>
        </a:buClr>
        <a:buSzPct val="130000"/>
        <a:buFont typeface="Arial" pitchFamily="34" charset="0"/>
        <a:buChar char="•"/>
        <a:defRPr sz="20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Clr>
          <a:schemeClr val="accent3">
            <a:lumMod val="60000"/>
            <a:lumOff val="40000"/>
          </a:schemeClr>
        </a:buClr>
        <a:buFont typeface="Wingdings" pitchFamily="2" charset="2"/>
        <a:buChar char="v"/>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Clr>
          <a:schemeClr val="accent3">
            <a:lumMod val="60000"/>
            <a:lumOff val="40000"/>
          </a:schemeClr>
        </a:buClr>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5244353"/>
            <a:ext cx="8312726" cy="806824"/>
          </a:xfrm>
          <a:prstGeom prst="rect">
            <a:avLst/>
          </a:prstGeom>
          <a:blipFill>
            <a:blip r:embed="rId7" cstate="print"/>
            <a:stretch>
              <a:fillRect/>
            </a:stretch>
          </a:blipFill>
        </p:spPr>
        <p:txBody>
          <a:bodyPr wrap="square" lIns="0" tIns="0" rIns="0" bIns="0" rtlCol="0"/>
          <a:lstStyle/>
          <a:p>
            <a:endParaRPr sz="1588"/>
          </a:p>
        </p:txBody>
      </p:sp>
      <p:sp>
        <p:nvSpPr>
          <p:cNvPr id="17" name="bk object 17"/>
          <p:cNvSpPr/>
          <p:nvPr/>
        </p:nvSpPr>
        <p:spPr>
          <a:xfrm>
            <a:off x="554182" y="5175773"/>
            <a:ext cx="1386032" cy="874059"/>
          </a:xfrm>
          <a:custGeom>
            <a:avLst/>
            <a:gdLst/>
            <a:ahLst/>
            <a:cxnLst/>
            <a:rect l="l" t="t" r="r" b="b"/>
            <a:pathLst>
              <a:path w="1524635" h="990600">
                <a:moveTo>
                  <a:pt x="0" y="990600"/>
                </a:moveTo>
                <a:lnTo>
                  <a:pt x="1524012" y="990600"/>
                </a:lnTo>
                <a:lnTo>
                  <a:pt x="1524012" y="0"/>
                </a:lnTo>
                <a:lnTo>
                  <a:pt x="0" y="0"/>
                </a:lnTo>
                <a:lnTo>
                  <a:pt x="0" y="990600"/>
                </a:lnTo>
                <a:close/>
              </a:path>
            </a:pathLst>
          </a:custGeom>
          <a:solidFill>
            <a:srgbClr val="FFFFFF"/>
          </a:solidFill>
        </p:spPr>
        <p:txBody>
          <a:bodyPr wrap="square" lIns="0" tIns="0" rIns="0" bIns="0" rtlCol="0"/>
          <a:lstStyle/>
          <a:p>
            <a:endParaRPr sz="1588"/>
          </a:p>
        </p:txBody>
      </p:sp>
      <p:sp>
        <p:nvSpPr>
          <p:cNvPr id="18" name="bk object 18"/>
          <p:cNvSpPr/>
          <p:nvPr/>
        </p:nvSpPr>
        <p:spPr>
          <a:xfrm>
            <a:off x="623455" y="5272591"/>
            <a:ext cx="1246908" cy="680420"/>
          </a:xfrm>
          <a:prstGeom prst="rect">
            <a:avLst/>
          </a:prstGeom>
          <a:blipFill>
            <a:blip r:embed="rId8" cstate="print"/>
            <a:stretch>
              <a:fillRect/>
            </a:stretch>
          </a:blipFill>
        </p:spPr>
        <p:txBody>
          <a:bodyPr wrap="square" lIns="0" tIns="0" rIns="0" bIns="0" rtlCol="0"/>
          <a:lstStyle/>
          <a:p>
            <a:endParaRPr sz="1588"/>
          </a:p>
        </p:txBody>
      </p:sp>
      <p:sp>
        <p:nvSpPr>
          <p:cNvPr id="19" name="bk object 19"/>
          <p:cNvSpPr/>
          <p:nvPr/>
        </p:nvSpPr>
        <p:spPr>
          <a:xfrm>
            <a:off x="0" y="1"/>
            <a:ext cx="8312727" cy="537881"/>
          </a:xfrm>
          <a:prstGeom prst="rect">
            <a:avLst/>
          </a:prstGeom>
          <a:blipFill>
            <a:blip r:embed="rId9" cstate="print"/>
            <a:stretch>
              <a:fillRect/>
            </a:stretch>
          </a:blipFill>
        </p:spPr>
        <p:txBody>
          <a:bodyPr wrap="square" lIns="0" tIns="0" rIns="0" bIns="0" rtlCol="0"/>
          <a:lstStyle/>
          <a:p>
            <a:endParaRPr sz="1588"/>
          </a:p>
        </p:txBody>
      </p:sp>
      <p:sp>
        <p:nvSpPr>
          <p:cNvPr id="2" name="Holder 2"/>
          <p:cNvSpPr>
            <a:spLocks noGrp="1"/>
          </p:cNvSpPr>
          <p:nvPr>
            <p:ph type="title"/>
          </p:nvPr>
        </p:nvSpPr>
        <p:spPr>
          <a:xfrm>
            <a:off x="2089843" y="374556"/>
            <a:ext cx="4133041" cy="677108"/>
          </a:xfrm>
          <a:prstGeom prst="rect">
            <a:avLst/>
          </a:prstGeom>
        </p:spPr>
        <p:txBody>
          <a:bodyPr wrap="square" lIns="0" tIns="0" rIns="0" bIns="0">
            <a:spAutoFit/>
          </a:bodyPr>
          <a:lstStyle>
            <a:lvl1pPr>
              <a:defRPr sz="4400" b="0" i="0">
                <a:solidFill>
                  <a:schemeClr val="tx1"/>
                </a:solidFill>
                <a:latin typeface="Franklin Gothic Medium"/>
                <a:cs typeface="Franklin Gothic Medium"/>
              </a:defRPr>
            </a:lvl1pPr>
          </a:lstStyle>
          <a:p>
            <a:endParaRPr/>
          </a:p>
        </p:txBody>
      </p:sp>
      <p:sp>
        <p:nvSpPr>
          <p:cNvPr id="3" name="Holder 3"/>
          <p:cNvSpPr>
            <a:spLocks noGrp="1"/>
          </p:cNvSpPr>
          <p:nvPr>
            <p:ph type="body" idx="1"/>
          </p:nvPr>
        </p:nvSpPr>
        <p:spPr>
          <a:xfrm>
            <a:off x="293831" y="1431665"/>
            <a:ext cx="7725064" cy="430887"/>
          </a:xfrm>
          <a:prstGeom prst="rect">
            <a:avLst/>
          </a:prstGeom>
        </p:spPr>
        <p:txBody>
          <a:bodyPr wrap="square" lIns="0" tIns="0" rIns="0" bIns="0">
            <a:spAutoFit/>
          </a:bodyPr>
          <a:lstStyle>
            <a:lvl1pPr>
              <a:defRPr sz="2800" b="0" i="0">
                <a:solidFill>
                  <a:schemeClr val="tx1"/>
                </a:solidFill>
                <a:latin typeface="Franklin Gothic Book"/>
                <a:cs typeface="Franklin Gothic Book"/>
              </a:defRPr>
            </a:lvl1pPr>
          </a:lstStyle>
          <a:p>
            <a:endParaRPr/>
          </a:p>
        </p:txBody>
      </p:sp>
      <p:sp>
        <p:nvSpPr>
          <p:cNvPr id="4" name="Holder 4"/>
          <p:cNvSpPr>
            <a:spLocks noGrp="1"/>
          </p:cNvSpPr>
          <p:nvPr>
            <p:ph type="ftr" sz="quarter" idx="5"/>
          </p:nvPr>
        </p:nvSpPr>
        <p:spPr>
          <a:xfrm>
            <a:off x="2826327" y="5627594"/>
            <a:ext cx="2660073"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15637" y="5627594"/>
            <a:ext cx="1911927"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9/17/2019</a:t>
            </a:fld>
            <a:endParaRPr lang="en-US"/>
          </a:p>
        </p:txBody>
      </p:sp>
      <p:sp>
        <p:nvSpPr>
          <p:cNvPr id="6" name="Holder 6"/>
          <p:cNvSpPr>
            <a:spLocks noGrp="1"/>
          </p:cNvSpPr>
          <p:nvPr>
            <p:ph type="sldNum" sz="quarter" idx="7"/>
          </p:nvPr>
        </p:nvSpPr>
        <p:spPr>
          <a:xfrm>
            <a:off x="7980680" y="5806907"/>
            <a:ext cx="201468" cy="155940"/>
          </a:xfrm>
          <a:prstGeom prst="rect">
            <a:avLst/>
          </a:prstGeom>
        </p:spPr>
        <p:txBody>
          <a:bodyPr wrap="square" lIns="0" tIns="0" rIns="0" bIns="0">
            <a:spAutoFit/>
          </a:bodyPr>
          <a:lstStyle>
            <a:lvl1pPr>
              <a:defRPr sz="1059" b="1" i="0">
                <a:solidFill>
                  <a:schemeClr val="bg1"/>
                </a:solidFill>
                <a:latin typeface="Arial"/>
                <a:cs typeface="Arial"/>
              </a:defRPr>
            </a:lvl1pPr>
          </a:lstStyle>
          <a:p>
            <a:pPr marL="22413">
              <a:lnSpc>
                <a:spcPts val="1257"/>
              </a:lnSpc>
            </a:pPr>
            <a:fld id="{81D60167-4931-47E6-BA6A-407CBD079E47}" type="slidenum">
              <a:rPr lang="en-US" spc="-4" smtClean="0"/>
              <a:pPr marL="22413">
                <a:lnSpc>
                  <a:spcPts val="1257"/>
                </a:lnSpc>
              </a:pPr>
              <a:t>‹#›</a:t>
            </a:fld>
            <a:endParaRPr lang="en-US" spc="-4" dirty="0"/>
          </a:p>
        </p:txBody>
      </p:sp>
    </p:spTree>
    <p:extLst>
      <p:ext uri="{BB962C8B-B14F-4D97-AF65-F5344CB8AC3E}">
        <p14:creationId xmlns:p14="http://schemas.microsoft.com/office/powerpoint/2010/main" val="3156830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4.jpe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jp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image" Target="../media/image24.jpe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jp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24.jpe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1.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3.jpg"/><Relationship Id="rId5" Type="http://schemas.openxmlformats.org/officeDocument/2006/relationships/image" Target="../media/image43.JPG"/><Relationship Id="rId10" Type="http://schemas.openxmlformats.org/officeDocument/2006/relationships/image" Target="../media/image44.png"/><Relationship Id="rId4" Type="http://schemas.openxmlformats.org/officeDocument/2006/relationships/image" Target="../media/image42.jpe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3.jp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jpe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dotd.la.gov/"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762000"/>
            <a:ext cx="4753100" cy="2133600"/>
          </a:xfrm>
        </p:spPr>
        <p:txBody>
          <a:bodyPr>
            <a:normAutofit/>
          </a:bodyPr>
          <a:lstStyle/>
          <a:p>
            <a:pPr algn="ctr"/>
            <a:r>
              <a:rPr lang="en-US" sz="4400" dirty="0"/>
              <a:t>I-69 Congressional Caucus Briefing</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1</a:t>
            </a:fld>
            <a:endParaRPr lang="en-US" dirty="0"/>
          </a:p>
        </p:txBody>
      </p:sp>
      <p:sp>
        <p:nvSpPr>
          <p:cNvPr id="7" name="TextBox 6"/>
          <p:cNvSpPr txBox="1"/>
          <p:nvPr/>
        </p:nvSpPr>
        <p:spPr>
          <a:xfrm>
            <a:off x="4229100" y="5181600"/>
            <a:ext cx="4343400" cy="400110"/>
          </a:xfrm>
          <a:prstGeom prst="rect">
            <a:avLst/>
          </a:prstGeom>
          <a:noFill/>
        </p:spPr>
        <p:txBody>
          <a:bodyPr wrap="square" rtlCol="0">
            <a:spAutoFit/>
          </a:bodyPr>
          <a:lstStyle/>
          <a:p>
            <a:pPr algn="ctr">
              <a:lnSpc>
                <a:spcPts val="2400"/>
              </a:lnSpc>
            </a:pPr>
            <a:r>
              <a:rPr lang="en-US" sz="2400" b="1" i="1" dirty="0">
                <a:latin typeface="Tahoma" pitchFamily="34" charset="0"/>
                <a:ea typeface="Tahoma" pitchFamily="34" charset="0"/>
                <a:cs typeface="Tahoma" pitchFamily="34" charset="0"/>
              </a:rPr>
              <a:t>I-69 DC Fly-In 2019</a:t>
            </a:r>
          </a:p>
        </p:txBody>
      </p:sp>
      <p:sp>
        <p:nvSpPr>
          <p:cNvPr id="8" name="TextBox 7"/>
          <p:cNvSpPr txBox="1"/>
          <p:nvPr/>
        </p:nvSpPr>
        <p:spPr>
          <a:xfrm>
            <a:off x="5105400" y="5638800"/>
            <a:ext cx="2590800" cy="584775"/>
          </a:xfrm>
          <a:prstGeom prst="rect">
            <a:avLst/>
          </a:prstGeom>
          <a:noFill/>
        </p:spPr>
        <p:txBody>
          <a:bodyPr wrap="square" rtlCol="0">
            <a:spAutoFit/>
          </a:bodyPr>
          <a:lstStyle/>
          <a:p>
            <a:pPr algn="ctr"/>
            <a:r>
              <a:rPr lang="en-US" sz="1600" b="1" dirty="0"/>
              <a:t>Delegation Representing the Eight-State Corridor</a:t>
            </a:r>
          </a:p>
        </p:txBody>
      </p:sp>
      <p:sp>
        <p:nvSpPr>
          <p:cNvPr id="9" name="Rectangle 8"/>
          <p:cNvSpPr/>
          <p:nvPr/>
        </p:nvSpPr>
        <p:spPr>
          <a:xfrm>
            <a:off x="4343400" y="3163668"/>
            <a:ext cx="4152900" cy="830997"/>
          </a:xfrm>
          <a:prstGeom prst="rect">
            <a:avLst/>
          </a:prstGeom>
        </p:spPr>
        <p:txBody>
          <a:bodyPr wrap="square">
            <a:spAutoFit/>
          </a:bodyPr>
          <a:lstStyle/>
          <a:p>
            <a:pPr algn="ctr"/>
            <a:r>
              <a:rPr lang="en-US" sz="2400" b="1" dirty="0">
                <a:solidFill>
                  <a:schemeClr val="accent3"/>
                </a:solidFill>
              </a:rPr>
              <a:t>Moving American Freight and</a:t>
            </a:r>
          </a:p>
          <a:p>
            <a:pPr algn="ctr"/>
            <a:r>
              <a:rPr lang="en-US" sz="2400" b="1" dirty="0">
                <a:solidFill>
                  <a:schemeClr val="accent3"/>
                </a:solidFill>
              </a:rPr>
              <a:t>Creating Economic Opportunity</a:t>
            </a:r>
          </a:p>
        </p:txBody>
      </p:sp>
      <p:pic>
        <p:nvPicPr>
          <p:cNvPr id="5" name="Picture 4" descr="A close up of a sign&#10;&#10;Description automatically generated">
            <a:extLst>
              <a:ext uri="{FF2B5EF4-FFF2-40B4-BE49-F238E27FC236}">
                <a16:creationId xmlns:a16="http://schemas.microsoft.com/office/drawing/2014/main" id="{3C60B6DE-354D-4D2E-987F-D6D87744A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794326"/>
            <a:ext cx="3466138" cy="33204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533400"/>
            <a:ext cx="4955750" cy="609417"/>
          </a:xfrm>
          <a:prstGeom prst="rect">
            <a:avLst/>
          </a:prstGeom>
        </p:spPr>
        <p:txBody>
          <a:bodyPr vert="horz" wrap="square" lIns="0" tIns="11766" rIns="0" bIns="0" rtlCol="0">
            <a:spAutoFit/>
          </a:bodyPr>
          <a:lstStyle/>
          <a:p>
            <a:pPr marL="11767">
              <a:spcBef>
                <a:spcPts val="93"/>
              </a:spcBef>
            </a:pPr>
            <a:r>
              <a:rPr spc="-22" dirty="0"/>
              <a:t>Funding</a:t>
            </a:r>
            <a:r>
              <a:rPr lang="en-US" spc="-22" dirty="0"/>
              <a:t> </a:t>
            </a:r>
            <a:r>
              <a:rPr spc="-13" dirty="0"/>
              <a:t>Av</a:t>
            </a:r>
            <a:r>
              <a:rPr lang="en-US" spc="-13" dirty="0"/>
              <a:t>aila</a:t>
            </a:r>
            <a:r>
              <a:rPr spc="-13" dirty="0"/>
              <a:t>ble</a:t>
            </a:r>
          </a:p>
        </p:txBody>
      </p:sp>
      <p:sp>
        <p:nvSpPr>
          <p:cNvPr id="4" name="object 4"/>
          <p:cNvSpPr txBox="1"/>
          <p:nvPr/>
        </p:nvSpPr>
        <p:spPr>
          <a:xfrm>
            <a:off x="7955728" y="5806907"/>
            <a:ext cx="119903" cy="155940"/>
          </a:xfrm>
          <a:prstGeom prst="rect">
            <a:avLst/>
          </a:prstGeom>
        </p:spPr>
        <p:txBody>
          <a:bodyPr vert="horz" wrap="square" lIns="0" tIns="0" rIns="0" bIns="0" rtlCol="0">
            <a:spAutoFit/>
          </a:bodyPr>
          <a:lstStyle/>
          <a:p>
            <a:pPr marL="22413" defTabSz="806867">
              <a:lnSpc>
                <a:spcPts val="1257"/>
              </a:lnSpc>
            </a:pPr>
            <a:fld id="{81D60167-4931-47E6-BA6A-407CBD079E47}" type="slidenum">
              <a:rPr sz="1059" b="1" spc="-4" dirty="0">
                <a:solidFill>
                  <a:srgbClr val="FFFFFF"/>
                </a:solidFill>
                <a:latin typeface="Arial"/>
                <a:cs typeface="Arial"/>
              </a:rPr>
              <a:pPr marL="22413" defTabSz="806867">
                <a:lnSpc>
                  <a:spcPts val="1257"/>
                </a:lnSpc>
              </a:pPr>
              <a:t>10</a:t>
            </a:fld>
            <a:endParaRPr sz="1059">
              <a:solidFill>
                <a:prstClr val="black"/>
              </a:solidFill>
              <a:latin typeface="Arial"/>
              <a:cs typeface="Arial"/>
            </a:endParaRPr>
          </a:p>
        </p:txBody>
      </p:sp>
      <p:sp>
        <p:nvSpPr>
          <p:cNvPr id="3" name="object 3"/>
          <p:cNvSpPr txBox="1">
            <a:spLocks noGrp="1"/>
          </p:cNvSpPr>
          <p:nvPr>
            <p:ph type="body" idx="1"/>
          </p:nvPr>
        </p:nvSpPr>
        <p:spPr>
          <a:xfrm>
            <a:off x="393733" y="1263234"/>
            <a:ext cx="6816233" cy="3256126"/>
          </a:xfrm>
          <a:prstGeom prst="rect">
            <a:avLst/>
          </a:prstGeom>
        </p:spPr>
        <p:txBody>
          <a:bodyPr vert="horz" wrap="square" lIns="0" tIns="10646" rIns="0" bIns="0" rtlCol="0">
            <a:spAutoFit/>
          </a:bodyPr>
          <a:lstStyle/>
          <a:p>
            <a:pPr marL="64437">
              <a:spcBef>
                <a:spcPts val="84"/>
              </a:spcBef>
            </a:pPr>
            <a:r>
              <a:rPr spc="-4" dirty="0"/>
              <a:t>The </a:t>
            </a:r>
            <a:r>
              <a:rPr spc="-13" dirty="0"/>
              <a:t>earmarked </a:t>
            </a:r>
            <a:r>
              <a:rPr spc="-9" dirty="0"/>
              <a:t>funds remaining </a:t>
            </a:r>
            <a:r>
              <a:rPr spc="-4" dirty="0"/>
              <a:t>are as</a:t>
            </a:r>
            <a:r>
              <a:rPr spc="75" dirty="0"/>
              <a:t> </a:t>
            </a:r>
            <a:r>
              <a:rPr spc="-13" dirty="0"/>
              <a:t>follows:</a:t>
            </a:r>
          </a:p>
          <a:p>
            <a:pPr marL="53231">
              <a:spcBef>
                <a:spcPts val="26"/>
              </a:spcBef>
            </a:pPr>
            <a:endParaRPr sz="2559" dirty="0">
              <a:latin typeface="Times New Roman"/>
              <a:cs typeface="Times New Roman"/>
            </a:endParaRPr>
          </a:p>
          <a:p>
            <a:pPr marL="367012" indent="-302575">
              <a:spcBef>
                <a:spcPts val="4"/>
              </a:spcBef>
              <a:buClr>
                <a:srgbClr val="F16321"/>
              </a:buClr>
              <a:buFont typeface="Arial"/>
              <a:buChar char="•"/>
              <a:tabLst>
                <a:tab pos="366452" algn="l"/>
                <a:tab pos="367012" algn="l"/>
                <a:tab pos="682475" algn="l"/>
              </a:tabLst>
            </a:pPr>
            <a:r>
              <a:rPr sz="2294" dirty="0"/>
              <a:t>$	</a:t>
            </a:r>
            <a:r>
              <a:rPr sz="2294" spc="-31" dirty="0"/>
              <a:t>2,749,779.72</a:t>
            </a:r>
            <a:r>
              <a:rPr sz="2294" spc="9" dirty="0"/>
              <a:t> </a:t>
            </a:r>
            <a:r>
              <a:rPr sz="2294" spc="-4" dirty="0"/>
              <a:t>unobligated</a:t>
            </a:r>
            <a:endParaRPr sz="2294" dirty="0"/>
          </a:p>
          <a:p>
            <a:pPr marL="367012" indent="-302575">
              <a:buClr>
                <a:srgbClr val="F16321"/>
              </a:buClr>
              <a:buFont typeface="Arial"/>
              <a:buChar char="•"/>
              <a:tabLst>
                <a:tab pos="366452" algn="l"/>
                <a:tab pos="367012" algn="l"/>
                <a:tab pos="682475" algn="l"/>
              </a:tabLst>
            </a:pPr>
            <a:r>
              <a:rPr sz="2294" dirty="0"/>
              <a:t>$	</a:t>
            </a:r>
            <a:r>
              <a:rPr sz="2294" spc="-35" dirty="0"/>
              <a:t>8,974,323.40 </a:t>
            </a:r>
            <a:r>
              <a:rPr sz="2294" dirty="0"/>
              <a:t>IOU</a:t>
            </a:r>
            <a:r>
              <a:rPr sz="2294" spc="35" dirty="0"/>
              <a:t> </a:t>
            </a:r>
            <a:r>
              <a:rPr sz="2294" spc="-4" dirty="0"/>
              <a:t>unobligated</a:t>
            </a:r>
            <a:endParaRPr sz="2294" dirty="0"/>
          </a:p>
          <a:p>
            <a:pPr marL="367012" indent="-302575">
              <a:buClr>
                <a:srgbClr val="F16321"/>
              </a:buClr>
              <a:buFont typeface="Arial"/>
              <a:buChar char="•"/>
              <a:tabLst>
                <a:tab pos="366452" algn="l"/>
                <a:tab pos="367012" algn="l"/>
                <a:tab pos="682475" algn="l"/>
              </a:tabLst>
            </a:pPr>
            <a:r>
              <a:rPr sz="2294" u="heavy" dirty="0">
                <a:uFill>
                  <a:solidFill>
                    <a:srgbClr val="000000"/>
                  </a:solidFill>
                </a:uFill>
              </a:rPr>
              <a:t>$	</a:t>
            </a:r>
            <a:r>
              <a:rPr sz="2294" u="heavy" spc="-35" dirty="0">
                <a:uFill>
                  <a:solidFill>
                    <a:srgbClr val="000000"/>
                  </a:solidFill>
                </a:uFill>
              </a:rPr>
              <a:t>1,087,179.09</a:t>
            </a:r>
            <a:r>
              <a:rPr sz="2294" spc="-35" dirty="0"/>
              <a:t> </a:t>
            </a:r>
            <a:r>
              <a:rPr sz="2294" dirty="0"/>
              <a:t>remainder </a:t>
            </a:r>
            <a:r>
              <a:rPr sz="2294" spc="-4" dirty="0"/>
              <a:t>unexpended </a:t>
            </a:r>
            <a:r>
              <a:rPr sz="2294" dirty="0"/>
              <a:t>on </a:t>
            </a:r>
            <a:r>
              <a:rPr sz="2294" spc="-4" dirty="0"/>
              <a:t>SIU’s </a:t>
            </a:r>
            <a:r>
              <a:rPr sz="2294" spc="-40" dirty="0"/>
              <a:t>14 </a:t>
            </a:r>
            <a:r>
              <a:rPr sz="2294" dirty="0"/>
              <a:t>&amp;</a:t>
            </a:r>
            <a:r>
              <a:rPr sz="2294" spc="49" dirty="0"/>
              <a:t> </a:t>
            </a:r>
            <a:r>
              <a:rPr sz="2294" spc="-18" dirty="0"/>
              <a:t>15</a:t>
            </a:r>
            <a:endParaRPr sz="2294" dirty="0"/>
          </a:p>
          <a:p>
            <a:pPr marL="367012" indent="-302575">
              <a:buClr>
                <a:srgbClr val="F16321"/>
              </a:buClr>
              <a:buFont typeface="Arial"/>
              <a:buChar char="•"/>
              <a:tabLst>
                <a:tab pos="366452" algn="l"/>
                <a:tab pos="367012" algn="l"/>
              </a:tabLst>
            </a:pPr>
            <a:r>
              <a:rPr sz="2294" spc="-22" dirty="0"/>
              <a:t>$12,811,282.21 </a:t>
            </a:r>
            <a:r>
              <a:rPr sz="2294" spc="-13" dirty="0"/>
              <a:t>total</a:t>
            </a:r>
            <a:r>
              <a:rPr sz="2294" spc="9" dirty="0"/>
              <a:t> </a:t>
            </a:r>
            <a:r>
              <a:rPr sz="2294" spc="-9" dirty="0"/>
              <a:t>federal</a:t>
            </a:r>
            <a:endParaRPr sz="2294" dirty="0"/>
          </a:p>
          <a:p>
            <a:pPr marL="367012" indent="-302575">
              <a:buClr>
                <a:srgbClr val="F16321"/>
              </a:buClr>
              <a:buFont typeface="Arial"/>
              <a:buChar char="•"/>
              <a:tabLst>
                <a:tab pos="366452" algn="l"/>
                <a:tab pos="367012" algn="l"/>
                <a:tab pos="682475" algn="l"/>
              </a:tabLst>
            </a:pPr>
            <a:r>
              <a:rPr sz="2294" u="heavy" dirty="0">
                <a:uFill>
                  <a:solidFill>
                    <a:srgbClr val="000000"/>
                  </a:solidFill>
                </a:uFill>
              </a:rPr>
              <a:t>$	</a:t>
            </a:r>
            <a:r>
              <a:rPr sz="2294" u="heavy" spc="-4" dirty="0">
                <a:uFill>
                  <a:solidFill>
                    <a:srgbClr val="000000"/>
                  </a:solidFill>
                </a:uFill>
              </a:rPr>
              <a:t>3,202,820.55</a:t>
            </a:r>
            <a:r>
              <a:rPr sz="2294" spc="-4" dirty="0"/>
              <a:t> </a:t>
            </a:r>
            <a:r>
              <a:rPr sz="2294" spc="-9" dirty="0"/>
              <a:t>non-federal </a:t>
            </a:r>
            <a:r>
              <a:rPr sz="2294" dirty="0"/>
              <a:t>match</a:t>
            </a:r>
          </a:p>
          <a:p>
            <a:pPr marL="367012" indent="-302575">
              <a:buClr>
                <a:srgbClr val="F16321"/>
              </a:buClr>
              <a:buFont typeface="Arial"/>
              <a:buChar char="•"/>
              <a:tabLst>
                <a:tab pos="366452" algn="l"/>
                <a:tab pos="367012" algn="l"/>
              </a:tabLst>
            </a:pPr>
            <a:r>
              <a:rPr sz="2294" spc="-44" dirty="0"/>
              <a:t>$16,014,102.76 </a:t>
            </a:r>
            <a:r>
              <a:rPr sz="2294" spc="-9" dirty="0"/>
              <a:t>total available </a:t>
            </a:r>
            <a:r>
              <a:rPr sz="2294" spc="-13" dirty="0"/>
              <a:t>for Frontage</a:t>
            </a:r>
            <a:r>
              <a:rPr sz="2294" spc="-79" dirty="0"/>
              <a:t> </a:t>
            </a:r>
            <a:r>
              <a:rPr sz="2294" spc="-4" dirty="0"/>
              <a:t>Road</a:t>
            </a:r>
            <a:endParaRPr sz="2294"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955728" y="5806907"/>
            <a:ext cx="119903" cy="155940"/>
          </a:xfrm>
          <a:prstGeom prst="rect">
            <a:avLst/>
          </a:prstGeom>
        </p:spPr>
        <p:txBody>
          <a:bodyPr vert="horz" wrap="square" lIns="0" tIns="0" rIns="0" bIns="0" rtlCol="0">
            <a:spAutoFit/>
          </a:bodyPr>
          <a:lstStyle/>
          <a:p>
            <a:pPr marL="22413" defTabSz="806867">
              <a:lnSpc>
                <a:spcPts val="1257"/>
              </a:lnSpc>
            </a:pPr>
            <a:fld id="{81D60167-4931-47E6-BA6A-407CBD079E47}" type="slidenum">
              <a:rPr sz="1059" b="1" spc="-4" dirty="0">
                <a:solidFill>
                  <a:srgbClr val="FFFFFF"/>
                </a:solidFill>
                <a:latin typeface="Arial"/>
                <a:cs typeface="Arial"/>
              </a:rPr>
              <a:pPr marL="22413" defTabSz="806867">
                <a:lnSpc>
                  <a:spcPts val="1257"/>
                </a:lnSpc>
              </a:pPr>
              <a:t>11</a:t>
            </a:fld>
            <a:endParaRPr sz="1059">
              <a:solidFill>
                <a:prstClr val="black"/>
              </a:solidFill>
              <a:latin typeface="Arial"/>
              <a:cs typeface="Arial"/>
            </a:endParaRPr>
          </a:p>
        </p:txBody>
      </p:sp>
      <p:pic>
        <p:nvPicPr>
          <p:cNvPr id="12" name="Picture 11" descr="A close up of a map&#10;&#10;Description automatically generated">
            <a:extLst>
              <a:ext uri="{FF2B5EF4-FFF2-40B4-BE49-F238E27FC236}">
                <a16:creationId xmlns:a16="http://schemas.microsoft.com/office/drawing/2014/main" id="{2B36D9A5-D97F-42B9-9EF9-2E03F60CE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0"/>
            <a:ext cx="8875059" cy="6063783"/>
          </a:xfrm>
          <a:prstGeom prst="rect">
            <a:avLst/>
          </a:prstGeom>
        </p:spPr>
      </p:pic>
    </p:spTree>
    <p:extLst>
      <p:ext uri="{BB962C8B-B14F-4D97-AF65-F5344CB8AC3E}">
        <p14:creationId xmlns:p14="http://schemas.microsoft.com/office/powerpoint/2010/main" val="406238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955728" y="5806907"/>
            <a:ext cx="119903" cy="155940"/>
          </a:xfrm>
          <a:prstGeom prst="rect">
            <a:avLst/>
          </a:prstGeom>
        </p:spPr>
        <p:txBody>
          <a:bodyPr vert="horz" wrap="square" lIns="0" tIns="0" rIns="0" bIns="0" rtlCol="0">
            <a:spAutoFit/>
          </a:bodyPr>
          <a:lstStyle/>
          <a:p>
            <a:pPr marL="22413" defTabSz="806867">
              <a:lnSpc>
                <a:spcPts val="1257"/>
              </a:lnSpc>
            </a:pPr>
            <a:fld id="{81D60167-4931-47E6-BA6A-407CBD079E47}" type="slidenum">
              <a:rPr sz="1059" b="1" spc="-4" dirty="0">
                <a:solidFill>
                  <a:srgbClr val="FFFFFF"/>
                </a:solidFill>
                <a:latin typeface="Arial"/>
                <a:cs typeface="Arial"/>
              </a:rPr>
              <a:pPr marL="22413" defTabSz="806867">
                <a:lnSpc>
                  <a:spcPts val="1257"/>
                </a:lnSpc>
              </a:pPr>
              <a:t>12</a:t>
            </a:fld>
            <a:endParaRPr sz="1059">
              <a:solidFill>
                <a:prstClr val="black"/>
              </a:solidFill>
              <a:latin typeface="Arial"/>
              <a:cs typeface="Arial"/>
            </a:endParaRPr>
          </a:p>
        </p:txBody>
      </p:sp>
      <p:pic>
        <p:nvPicPr>
          <p:cNvPr id="10" name="Picture 9" descr="A close up of a map&#10;&#10;Description automatically generated">
            <a:extLst>
              <a:ext uri="{FF2B5EF4-FFF2-40B4-BE49-F238E27FC236}">
                <a16:creationId xmlns:a16="http://schemas.microsoft.com/office/drawing/2014/main" id="{31A39B40-4AD7-48B7-BB7F-72F04A30B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0"/>
            <a:ext cx="8875059" cy="6063783"/>
          </a:xfrm>
          <a:prstGeom prst="rect">
            <a:avLst/>
          </a:prstGeom>
        </p:spPr>
      </p:pic>
    </p:spTree>
    <p:extLst>
      <p:ext uri="{BB962C8B-B14F-4D97-AF65-F5344CB8AC3E}">
        <p14:creationId xmlns:p14="http://schemas.microsoft.com/office/powerpoint/2010/main" val="205551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9762" y="374556"/>
            <a:ext cx="2277035" cy="609417"/>
          </a:xfrm>
          <a:prstGeom prst="rect">
            <a:avLst/>
          </a:prstGeom>
        </p:spPr>
        <p:txBody>
          <a:bodyPr vert="horz" wrap="square" lIns="0" tIns="11766" rIns="0" bIns="0" rtlCol="0">
            <a:spAutoFit/>
          </a:bodyPr>
          <a:lstStyle/>
          <a:p>
            <a:pPr marL="11206">
              <a:spcBef>
                <a:spcPts val="93"/>
              </a:spcBef>
            </a:pPr>
            <a:r>
              <a:rPr spc="-13" dirty="0"/>
              <a:t>Next</a:t>
            </a:r>
            <a:r>
              <a:rPr spc="-62" dirty="0"/>
              <a:t> </a:t>
            </a:r>
            <a:r>
              <a:rPr spc="-18" dirty="0"/>
              <a:t>Steps</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2413" defTabSz="806867">
              <a:lnSpc>
                <a:spcPts val="1257"/>
              </a:lnSpc>
            </a:pPr>
            <a:r>
              <a:rPr spc="-4" dirty="0">
                <a:solidFill>
                  <a:prstClr val="white"/>
                </a:solidFill>
              </a:rPr>
              <a:t>12</a:t>
            </a:r>
          </a:p>
        </p:txBody>
      </p:sp>
      <p:sp>
        <p:nvSpPr>
          <p:cNvPr id="3" name="object 3"/>
          <p:cNvSpPr txBox="1"/>
          <p:nvPr/>
        </p:nvSpPr>
        <p:spPr>
          <a:xfrm>
            <a:off x="607359" y="1231303"/>
            <a:ext cx="7061947" cy="3668150"/>
          </a:xfrm>
          <a:prstGeom prst="rect">
            <a:avLst/>
          </a:prstGeom>
        </p:spPr>
        <p:txBody>
          <a:bodyPr vert="horz" wrap="square" lIns="0" tIns="11206" rIns="0" bIns="0" rtlCol="0">
            <a:spAutoFit/>
          </a:bodyPr>
          <a:lstStyle/>
          <a:p>
            <a:pPr marL="313781" marR="229733" indent="-302575" defTabSz="806867">
              <a:spcBef>
                <a:spcPts val="88"/>
              </a:spcBef>
              <a:buClr>
                <a:srgbClr val="F16321"/>
              </a:buClr>
              <a:buFont typeface="Wingdings"/>
              <a:buChar char=""/>
              <a:tabLst>
                <a:tab pos="313781" algn="l"/>
              </a:tabLst>
            </a:pPr>
            <a:r>
              <a:rPr sz="2118" spc="-4" dirty="0">
                <a:solidFill>
                  <a:prstClr val="black"/>
                </a:solidFill>
                <a:latin typeface="Franklin Gothic Book"/>
                <a:cs typeface="Franklin Gothic Book"/>
              </a:rPr>
              <a:t>With </a:t>
            </a:r>
            <a:r>
              <a:rPr sz="2118" spc="-9" dirty="0">
                <a:solidFill>
                  <a:prstClr val="black"/>
                </a:solidFill>
                <a:latin typeface="Franklin Gothic Book"/>
                <a:cs typeface="Franklin Gothic Book"/>
              </a:rPr>
              <a:t>formal </a:t>
            </a:r>
            <a:r>
              <a:rPr sz="2118" spc="-4" dirty="0">
                <a:solidFill>
                  <a:prstClr val="black"/>
                </a:solidFill>
                <a:latin typeface="Franklin Gothic Book"/>
                <a:cs typeface="Franklin Gothic Book"/>
              </a:rPr>
              <a:t>concurrence </a:t>
            </a:r>
            <a:r>
              <a:rPr sz="2118" spc="-13" dirty="0">
                <a:solidFill>
                  <a:prstClr val="black"/>
                </a:solidFill>
                <a:latin typeface="Franklin Gothic Book"/>
                <a:cs typeface="Franklin Gothic Book"/>
              </a:rPr>
              <a:t>from NLCOG, Desoto </a:t>
            </a:r>
            <a:r>
              <a:rPr sz="2118" spc="-4" dirty="0">
                <a:solidFill>
                  <a:prstClr val="black"/>
                </a:solidFill>
                <a:latin typeface="Franklin Gothic Book"/>
                <a:cs typeface="Franklin Gothic Book"/>
              </a:rPr>
              <a:t>Parish, and  </a:t>
            </a:r>
            <a:r>
              <a:rPr sz="2118" dirty="0">
                <a:solidFill>
                  <a:prstClr val="black"/>
                </a:solidFill>
                <a:latin typeface="Franklin Gothic Book"/>
                <a:cs typeface="Franklin Gothic Book"/>
              </a:rPr>
              <a:t>Caddo </a:t>
            </a:r>
            <a:r>
              <a:rPr sz="2118" spc="-4" dirty="0">
                <a:solidFill>
                  <a:prstClr val="black"/>
                </a:solidFill>
                <a:latin typeface="Franklin Gothic Book"/>
                <a:cs typeface="Franklin Gothic Book"/>
              </a:rPr>
              <a:t>Parish, including CEAs </a:t>
            </a:r>
            <a:r>
              <a:rPr sz="2118" dirty="0">
                <a:solidFill>
                  <a:prstClr val="black"/>
                </a:solidFill>
                <a:latin typeface="Franklin Gothic Book"/>
                <a:cs typeface="Franklin Gothic Book"/>
              </a:rPr>
              <a:t>on </a:t>
            </a:r>
            <a:r>
              <a:rPr sz="2118" spc="-4" dirty="0">
                <a:solidFill>
                  <a:prstClr val="black"/>
                </a:solidFill>
                <a:latin typeface="Franklin Gothic Book"/>
                <a:cs typeface="Franklin Gothic Book"/>
              </a:rPr>
              <a:t>ownership, </a:t>
            </a:r>
            <a:r>
              <a:rPr sz="2118" spc="-22" dirty="0">
                <a:solidFill>
                  <a:prstClr val="black"/>
                </a:solidFill>
                <a:latin typeface="Franklin Gothic Book"/>
                <a:cs typeface="Franklin Gothic Book"/>
              </a:rPr>
              <a:t>DOTD </a:t>
            </a:r>
            <a:r>
              <a:rPr sz="2118" spc="-4" dirty="0">
                <a:solidFill>
                  <a:prstClr val="black"/>
                </a:solidFill>
                <a:latin typeface="Franklin Gothic Book"/>
                <a:cs typeface="Franklin Gothic Book"/>
              </a:rPr>
              <a:t>can  begin </a:t>
            </a:r>
            <a:r>
              <a:rPr sz="2118" spc="-9" dirty="0">
                <a:solidFill>
                  <a:prstClr val="black"/>
                </a:solidFill>
                <a:latin typeface="Franklin Gothic Book"/>
                <a:cs typeface="Franklin Gothic Book"/>
              </a:rPr>
              <a:t>project development </a:t>
            </a:r>
            <a:r>
              <a:rPr sz="2118" spc="-18" dirty="0">
                <a:solidFill>
                  <a:prstClr val="black"/>
                </a:solidFill>
                <a:latin typeface="Franklin Gothic Book"/>
                <a:cs typeface="Franklin Gothic Book"/>
              </a:rPr>
              <a:t>for </a:t>
            </a:r>
            <a:r>
              <a:rPr sz="2118" dirty="0">
                <a:solidFill>
                  <a:prstClr val="black"/>
                </a:solidFill>
                <a:latin typeface="Franklin Gothic Book"/>
                <a:cs typeface="Franklin Gothic Book"/>
              </a:rPr>
              <a:t>the </a:t>
            </a:r>
            <a:r>
              <a:rPr sz="2118" spc="-9" dirty="0">
                <a:solidFill>
                  <a:prstClr val="black"/>
                </a:solidFill>
                <a:latin typeface="Franklin Gothic Book"/>
                <a:cs typeface="Franklin Gothic Book"/>
              </a:rPr>
              <a:t>frontage</a:t>
            </a:r>
            <a:r>
              <a:rPr sz="2118" spc="22" dirty="0">
                <a:solidFill>
                  <a:prstClr val="black"/>
                </a:solidFill>
                <a:latin typeface="Franklin Gothic Book"/>
                <a:cs typeface="Franklin Gothic Book"/>
              </a:rPr>
              <a:t> </a:t>
            </a:r>
            <a:r>
              <a:rPr sz="2118" spc="-9" dirty="0">
                <a:solidFill>
                  <a:prstClr val="black"/>
                </a:solidFill>
                <a:latin typeface="Franklin Gothic Book"/>
                <a:cs typeface="Franklin Gothic Book"/>
              </a:rPr>
              <a:t>road.</a:t>
            </a:r>
            <a:endParaRPr sz="2118" dirty="0">
              <a:solidFill>
                <a:prstClr val="black"/>
              </a:solidFill>
              <a:latin typeface="Franklin Gothic Book"/>
              <a:cs typeface="Franklin Gothic Book"/>
            </a:endParaRPr>
          </a:p>
          <a:p>
            <a:pPr marL="1019790" marR="723378" lvl="1" indent="-201717" defTabSz="806867">
              <a:spcBef>
                <a:spcPts val="1072"/>
              </a:spcBef>
              <a:buClr>
                <a:srgbClr val="F16321"/>
              </a:buClr>
              <a:buFont typeface="Arial"/>
              <a:buChar char="•"/>
              <a:tabLst>
                <a:tab pos="1019229" algn="l"/>
                <a:tab pos="1019790" algn="l"/>
              </a:tabLst>
            </a:pPr>
            <a:r>
              <a:rPr lang="en-US" sz="1765" spc="-22" dirty="0">
                <a:solidFill>
                  <a:prstClr val="black"/>
                </a:solidFill>
                <a:latin typeface="Franklin Gothic Book"/>
                <a:cs typeface="Franklin Gothic Book"/>
              </a:rPr>
              <a:t>Currently</a:t>
            </a:r>
            <a:r>
              <a:rPr sz="1765" spc="-22" dirty="0">
                <a:solidFill>
                  <a:prstClr val="black"/>
                </a:solidFill>
                <a:latin typeface="Franklin Gothic Book"/>
                <a:cs typeface="Franklin Gothic Book"/>
              </a:rPr>
              <a:t> </a:t>
            </a:r>
            <a:r>
              <a:rPr sz="1765" spc="-9" dirty="0">
                <a:solidFill>
                  <a:prstClr val="black"/>
                </a:solidFill>
                <a:latin typeface="Franklin Gothic Book"/>
                <a:cs typeface="Franklin Gothic Book"/>
              </a:rPr>
              <a:t>“re-evaluat</a:t>
            </a:r>
            <a:r>
              <a:rPr lang="en-US" sz="1765" spc="-9" dirty="0">
                <a:solidFill>
                  <a:prstClr val="black"/>
                </a:solidFill>
                <a:latin typeface="Franklin Gothic Book"/>
                <a:cs typeface="Franklin Gothic Book"/>
              </a:rPr>
              <a:t>ing</a:t>
            </a:r>
            <a:r>
              <a:rPr sz="1765" spc="-9" dirty="0">
                <a:solidFill>
                  <a:prstClr val="black"/>
                </a:solidFill>
                <a:latin typeface="Franklin Gothic Book"/>
                <a:cs typeface="Franklin Gothic Book"/>
              </a:rPr>
              <a:t>” </a:t>
            </a:r>
            <a:r>
              <a:rPr sz="1765" spc="-4" dirty="0">
                <a:solidFill>
                  <a:prstClr val="black"/>
                </a:solidFill>
                <a:latin typeface="Franklin Gothic Book"/>
                <a:cs typeface="Franklin Gothic Book"/>
              </a:rPr>
              <a:t>the EIS </a:t>
            </a:r>
            <a:r>
              <a:rPr sz="1765" spc="-22" dirty="0">
                <a:solidFill>
                  <a:prstClr val="black"/>
                </a:solidFill>
                <a:latin typeface="Franklin Gothic Book"/>
                <a:cs typeface="Franklin Gothic Book"/>
              </a:rPr>
              <a:t>to </a:t>
            </a:r>
            <a:r>
              <a:rPr sz="1765" spc="-9" dirty="0">
                <a:solidFill>
                  <a:prstClr val="black"/>
                </a:solidFill>
                <a:latin typeface="Franklin Gothic Book"/>
                <a:cs typeface="Franklin Gothic Book"/>
              </a:rPr>
              <a:t>show </a:t>
            </a:r>
            <a:r>
              <a:rPr sz="1765" spc="-4" dirty="0">
                <a:solidFill>
                  <a:prstClr val="black"/>
                </a:solidFill>
                <a:latin typeface="Franklin Gothic Book"/>
                <a:cs typeface="Franklin Gothic Book"/>
              </a:rPr>
              <a:t>that nothing  significant in the area has</a:t>
            </a:r>
            <a:r>
              <a:rPr sz="1765" spc="18" dirty="0">
                <a:solidFill>
                  <a:prstClr val="black"/>
                </a:solidFill>
                <a:latin typeface="Franklin Gothic Book"/>
                <a:cs typeface="Franklin Gothic Book"/>
              </a:rPr>
              <a:t> </a:t>
            </a:r>
            <a:r>
              <a:rPr sz="1765" dirty="0">
                <a:solidFill>
                  <a:prstClr val="black"/>
                </a:solidFill>
                <a:latin typeface="Franklin Gothic Book"/>
                <a:cs typeface="Franklin Gothic Book"/>
              </a:rPr>
              <a:t>changed.</a:t>
            </a:r>
          </a:p>
          <a:p>
            <a:pPr marL="403433" lvl="1" defTabSz="806867">
              <a:spcBef>
                <a:spcPts val="40"/>
              </a:spcBef>
              <a:buClr>
                <a:srgbClr val="F16321"/>
              </a:buClr>
              <a:buFont typeface="Arial"/>
              <a:buChar char="•"/>
            </a:pPr>
            <a:endParaRPr sz="2162" dirty="0">
              <a:solidFill>
                <a:prstClr val="black"/>
              </a:solidFill>
              <a:latin typeface="Times New Roman"/>
              <a:cs typeface="Times New Roman"/>
            </a:endParaRPr>
          </a:p>
          <a:p>
            <a:pPr marL="313781" marR="709931" indent="-302575" algn="just" defTabSz="806867">
              <a:buClr>
                <a:srgbClr val="F16321"/>
              </a:buClr>
              <a:buFont typeface="Wingdings"/>
              <a:buChar char=""/>
              <a:tabLst>
                <a:tab pos="313781" algn="l"/>
              </a:tabLst>
            </a:pPr>
            <a:r>
              <a:rPr sz="2118" spc="-4" dirty="0">
                <a:solidFill>
                  <a:prstClr val="black"/>
                </a:solidFill>
                <a:latin typeface="Franklin Gothic Book"/>
                <a:cs typeface="Franklin Gothic Book"/>
              </a:rPr>
              <a:t>Need </a:t>
            </a:r>
            <a:r>
              <a:rPr sz="2118" spc="-18" dirty="0">
                <a:solidFill>
                  <a:prstClr val="black"/>
                </a:solidFill>
                <a:latin typeface="Franklin Gothic Book"/>
                <a:cs typeface="Franklin Gothic Book"/>
              </a:rPr>
              <a:t>to </a:t>
            </a:r>
            <a:r>
              <a:rPr sz="2118" spc="-9" dirty="0">
                <a:solidFill>
                  <a:prstClr val="black"/>
                </a:solidFill>
                <a:latin typeface="Franklin Gothic Book"/>
                <a:cs typeface="Franklin Gothic Book"/>
              </a:rPr>
              <a:t>determine </a:t>
            </a:r>
            <a:r>
              <a:rPr sz="2118" spc="-4" dirty="0">
                <a:solidFill>
                  <a:prstClr val="black"/>
                </a:solidFill>
                <a:latin typeface="Franklin Gothic Book"/>
                <a:cs typeface="Franklin Gothic Book"/>
              </a:rPr>
              <a:t>scope and estimate </a:t>
            </a:r>
            <a:r>
              <a:rPr sz="2118" spc="-18" dirty="0">
                <a:solidFill>
                  <a:prstClr val="black"/>
                </a:solidFill>
                <a:latin typeface="Franklin Gothic Book"/>
                <a:cs typeface="Franklin Gothic Book"/>
              </a:rPr>
              <a:t>for </a:t>
            </a:r>
            <a:r>
              <a:rPr sz="2118" spc="-4" dirty="0">
                <a:solidFill>
                  <a:prstClr val="black"/>
                </a:solidFill>
                <a:latin typeface="Franklin Gothic Book"/>
                <a:cs typeface="Franklin Gothic Book"/>
              </a:rPr>
              <a:t>upgrading  </a:t>
            </a:r>
            <a:r>
              <a:rPr sz="2118" spc="-13" dirty="0">
                <a:solidFill>
                  <a:prstClr val="black"/>
                </a:solidFill>
                <a:latin typeface="Franklin Gothic Book"/>
                <a:cs typeface="Franklin Gothic Book"/>
              </a:rPr>
              <a:t>Stonewall </a:t>
            </a:r>
            <a:r>
              <a:rPr sz="2118" spc="-9" dirty="0">
                <a:solidFill>
                  <a:prstClr val="black"/>
                </a:solidFill>
                <a:latin typeface="Franklin Gothic Book"/>
                <a:cs typeface="Franklin Gothic Book"/>
              </a:rPr>
              <a:t>Frierson Road </a:t>
            </a:r>
            <a:r>
              <a:rPr sz="2118" spc="-4" dirty="0">
                <a:solidFill>
                  <a:prstClr val="black"/>
                </a:solidFill>
                <a:latin typeface="Franklin Gothic Book"/>
                <a:cs typeface="Franklin Gothic Book"/>
              </a:rPr>
              <a:t>and </a:t>
            </a:r>
            <a:r>
              <a:rPr sz="2118" spc="-18" dirty="0">
                <a:solidFill>
                  <a:prstClr val="black"/>
                </a:solidFill>
                <a:latin typeface="Franklin Gothic Book"/>
                <a:cs typeface="Franklin Gothic Book"/>
              </a:rPr>
              <a:t>for </a:t>
            </a:r>
            <a:r>
              <a:rPr sz="2118" spc="-9" dirty="0">
                <a:solidFill>
                  <a:prstClr val="black"/>
                </a:solidFill>
                <a:latin typeface="Franklin Gothic Book"/>
                <a:cs typeface="Franklin Gothic Book"/>
              </a:rPr>
              <a:t>upgrading/extending  Robson Road through </a:t>
            </a:r>
            <a:r>
              <a:rPr sz="2118" dirty="0">
                <a:solidFill>
                  <a:prstClr val="black"/>
                </a:solidFill>
                <a:latin typeface="Franklin Gothic Book"/>
                <a:cs typeface="Franklin Gothic Book"/>
              </a:rPr>
              <a:t>a </a:t>
            </a:r>
            <a:r>
              <a:rPr sz="2118" spc="-9" dirty="0">
                <a:solidFill>
                  <a:prstClr val="black"/>
                </a:solidFill>
                <a:latin typeface="Franklin Gothic Book"/>
                <a:cs typeface="Franklin Gothic Book"/>
              </a:rPr>
              <a:t>feasibility </a:t>
            </a:r>
            <a:r>
              <a:rPr sz="2118" dirty="0">
                <a:solidFill>
                  <a:prstClr val="black"/>
                </a:solidFill>
                <a:latin typeface="Franklin Gothic Book"/>
                <a:cs typeface="Franklin Gothic Book"/>
              </a:rPr>
              <a:t>study of</a:t>
            </a:r>
            <a:r>
              <a:rPr sz="2118" spc="9" dirty="0">
                <a:solidFill>
                  <a:prstClr val="black"/>
                </a:solidFill>
                <a:latin typeface="Franklin Gothic Book"/>
                <a:cs typeface="Franklin Gothic Book"/>
              </a:rPr>
              <a:t> </a:t>
            </a:r>
            <a:r>
              <a:rPr sz="2118" spc="-4" dirty="0">
                <a:solidFill>
                  <a:prstClr val="black"/>
                </a:solidFill>
                <a:latin typeface="Franklin Gothic Book"/>
                <a:cs typeface="Franklin Gothic Book"/>
              </a:rPr>
              <a:t>each.</a:t>
            </a:r>
            <a:endParaRPr sz="2118" dirty="0">
              <a:solidFill>
                <a:prstClr val="black"/>
              </a:solidFill>
              <a:latin typeface="Franklin Gothic Book"/>
              <a:cs typeface="Franklin Gothic Book"/>
            </a:endParaRPr>
          </a:p>
          <a:p>
            <a:pPr marL="1019790" marR="4483" lvl="1" indent="-201717" defTabSz="806867">
              <a:spcBef>
                <a:spcPts val="1072"/>
              </a:spcBef>
              <a:buClr>
                <a:srgbClr val="F16321"/>
              </a:buClr>
              <a:buFont typeface="Arial"/>
              <a:buChar char="•"/>
              <a:tabLst>
                <a:tab pos="1019229" algn="l"/>
                <a:tab pos="1019790" algn="l"/>
              </a:tabLst>
            </a:pPr>
            <a:r>
              <a:rPr sz="1765" spc="-18" dirty="0">
                <a:solidFill>
                  <a:prstClr val="black"/>
                </a:solidFill>
                <a:latin typeface="Franklin Gothic Book"/>
                <a:cs typeface="Franklin Gothic Book"/>
              </a:rPr>
              <a:t>May </a:t>
            </a:r>
            <a:r>
              <a:rPr lang="en-US" sz="1765" spc="-4" dirty="0">
                <a:solidFill>
                  <a:prstClr val="black"/>
                </a:solidFill>
                <a:latin typeface="Franklin Gothic Book"/>
                <a:cs typeface="Franklin Gothic Book"/>
              </a:rPr>
              <a:t>request federal matches on the service road concepts outside of existing I-69 SIU-15 Frontage Road</a:t>
            </a:r>
            <a:endParaRPr sz="1765" dirty="0">
              <a:solidFill>
                <a:prstClr val="black"/>
              </a:solidFill>
              <a:latin typeface="Franklin Gothic Book"/>
              <a:cs typeface="Franklin Gothic Boo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2E8BFBA9-EFD2-4C0E-A919-DA3FB7215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790700" y="2819400"/>
            <a:ext cx="7543800" cy="1470025"/>
          </a:xfrm>
        </p:spPr>
        <p:txBody>
          <a:bodyPr>
            <a:normAutofit/>
          </a:bodyPr>
          <a:lstStyle/>
          <a:p>
            <a:pPr algn="ctr"/>
            <a:r>
              <a:rPr lang="en-US" sz="6600" dirty="0"/>
              <a:t>Arkansas</a:t>
            </a:r>
          </a:p>
        </p:txBody>
      </p:sp>
      <p:sp>
        <p:nvSpPr>
          <p:cNvPr id="4" name="Slide Number Placeholder 3"/>
          <p:cNvSpPr>
            <a:spLocks noGrp="1"/>
          </p:cNvSpPr>
          <p:nvPr>
            <p:ph type="sldNum" sz="quarter" idx="4294967295"/>
          </p:nvPr>
        </p:nvSpPr>
        <p:spPr>
          <a:xfrm>
            <a:off x="7010400" y="6492875"/>
            <a:ext cx="2133600" cy="288925"/>
          </a:xfrm>
        </p:spPr>
        <p:txBody>
          <a:bodyPr/>
          <a:lstStyle/>
          <a:p>
            <a:fld id="{8E1CFE9B-CB35-4C70-A69D-EDF619A88928}" type="slidenum">
              <a:rPr lang="en-US" smtClean="0"/>
              <a:pPr/>
              <a:t>14</a:t>
            </a:fld>
            <a:endParaRPr lang="en-US" dirty="0"/>
          </a:p>
        </p:txBody>
      </p:sp>
      <p:pic>
        <p:nvPicPr>
          <p:cNvPr id="7" name="Picture 8">
            <a:extLst>
              <a:ext uri="{FF2B5EF4-FFF2-40B4-BE49-F238E27FC236}">
                <a16:creationId xmlns:a16="http://schemas.microsoft.com/office/drawing/2014/main" id="{733D519E-059E-4549-9679-FDAFAEB2219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900" y="4800600"/>
            <a:ext cx="3276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666" t="17777" r="5476" b="28572"/>
          <a:stretch/>
        </p:blipFill>
        <p:spPr>
          <a:xfrm>
            <a:off x="3810000" y="1676401"/>
            <a:ext cx="4343400" cy="3487883"/>
          </a:xfrm>
          <a:prstGeom prst="rect">
            <a:avLst/>
          </a:prstGeom>
          <a:ln w="88900" cap="sq" cmpd="thickThin">
            <a:solidFill>
              <a:srgbClr val="000000"/>
            </a:solidFill>
            <a:prstDash val="solid"/>
            <a:miter lim="800000"/>
          </a:ln>
          <a:effectLst>
            <a:innerShdw blurRad="76200">
              <a:srgbClr val="000000"/>
            </a:innerShdw>
          </a:effectLst>
        </p:spPr>
      </p:pic>
      <p:sp>
        <p:nvSpPr>
          <p:cNvPr id="6" name="Title 2"/>
          <p:cNvSpPr txBox="1">
            <a:spLocks/>
          </p:cNvSpPr>
          <p:nvPr/>
        </p:nvSpPr>
        <p:spPr>
          <a:xfrm>
            <a:off x="76200" y="76200"/>
            <a:ext cx="9144000" cy="762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a:buFont typeface="Georgia" pitchFamily="18" charset="0"/>
              <a:buNone/>
            </a:pPr>
            <a:endParaRPr lang="en-US" dirty="0">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228600" y="1143000"/>
            <a:ext cx="3200400" cy="3047999"/>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3550" indent="-290513">
              <a:spcAft>
                <a:spcPts val="600"/>
              </a:spcAft>
              <a:buClrTx/>
              <a:buFont typeface="Wingdings" panose="05000000000000000000" pitchFamily="2" charset="2"/>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Preferred Alignment Identified</a:t>
            </a:r>
          </a:p>
          <a:p>
            <a:pPr marL="463550" indent="-290513">
              <a:spcAft>
                <a:spcPts val="600"/>
              </a:spcAft>
              <a:buClrTx/>
              <a:buFont typeface="Wingdings" panose="05000000000000000000" pitchFamily="2" charset="2"/>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184 miles</a:t>
            </a:r>
          </a:p>
          <a:p>
            <a:pPr marL="463550" indent="-290513">
              <a:spcAft>
                <a:spcPts val="600"/>
              </a:spcAft>
              <a:buClrTx/>
              <a:buFont typeface="Wingdings" panose="05000000000000000000" pitchFamily="2" charset="2"/>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Estimated Cost to Complete - $3.3 Billion</a:t>
            </a:r>
          </a:p>
          <a:p>
            <a:pPr marL="463550" indent="-290513">
              <a:spcAft>
                <a:spcPts val="600"/>
              </a:spcAft>
              <a:buClrTx/>
              <a:buFont typeface="Wingdings" panose="05000000000000000000" pitchFamily="2" charset="2"/>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4 “Segments of Independent Utility” (SIUs)</a:t>
            </a:r>
          </a:p>
          <a:p>
            <a:pPr marL="463550" indent="-290513">
              <a:spcAft>
                <a:spcPts val="600"/>
              </a:spcAft>
              <a:buClrTx/>
              <a:buFont typeface="Wingdings" panose="05000000000000000000" pitchFamily="2" charset="2"/>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Federal Earmarked Funds - $300 Million</a:t>
            </a:r>
          </a:p>
        </p:txBody>
      </p:sp>
      <p:pic>
        <p:nvPicPr>
          <p:cNvPr id="9" name="Picture 2" descr="\\Csd3\pds\PPT - Under Construction\2015 - Dec\20151207 SEB I-69 Coalition\Entire I-69 Lege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250364"/>
            <a:ext cx="2438399" cy="207423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7F6702-8663-4D40-A9FD-6FC420D7795A}"/>
              </a:ext>
            </a:extLst>
          </p:cNvPr>
          <p:cNvSpPr txBox="1"/>
          <p:nvPr/>
        </p:nvSpPr>
        <p:spPr>
          <a:xfrm>
            <a:off x="609600" y="76200"/>
            <a:ext cx="7772400" cy="707886"/>
          </a:xfrm>
          <a:prstGeom prst="rect">
            <a:avLst/>
          </a:prstGeom>
          <a:noFill/>
        </p:spPr>
        <p:txBody>
          <a:bodyPr wrap="square" rtlCol="0">
            <a:spAutoFit/>
          </a:bodyPr>
          <a:lstStyle/>
          <a:p>
            <a:r>
              <a:rPr lang="en-US" sz="40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Arkansas Route Map</a:t>
            </a:r>
          </a:p>
        </p:txBody>
      </p:sp>
      <p:pic>
        <p:nvPicPr>
          <p:cNvPr id="8" name="Picture 7" descr="A close up of a sign&#10;&#10;Description automatically generated">
            <a:extLst>
              <a:ext uri="{FF2B5EF4-FFF2-40B4-BE49-F238E27FC236}">
                <a16:creationId xmlns:a16="http://schemas.microsoft.com/office/drawing/2014/main" id="{AC035E43-1676-4D0A-88F1-C97A974C8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0545" y="4695793"/>
            <a:ext cx="1385709" cy="1327474"/>
          </a:xfrm>
          <a:prstGeom prst="rect">
            <a:avLst/>
          </a:prstGeom>
        </p:spPr>
      </p:pic>
    </p:spTree>
    <p:extLst>
      <p:ext uri="{BB962C8B-B14F-4D97-AF65-F5344CB8AC3E}">
        <p14:creationId xmlns:p14="http://schemas.microsoft.com/office/powerpoint/2010/main" val="3298177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rPr>
              <a:t>Status of Projects, Miles and Funding</a:t>
            </a:r>
          </a:p>
        </p:txBody>
      </p:sp>
      <p:sp>
        <p:nvSpPr>
          <p:cNvPr id="4" name="Slide Number Placeholder 3"/>
          <p:cNvSpPr>
            <a:spLocks noGrp="1"/>
          </p:cNvSpPr>
          <p:nvPr>
            <p:ph type="sldNum" sz="quarter" idx="12"/>
          </p:nvPr>
        </p:nvSpPr>
        <p:spPr/>
        <p:txBody>
          <a:bodyPr/>
          <a:lstStyle/>
          <a:p>
            <a:fld id="{8E1CFE9B-CB35-4C70-A69D-EDF619A88928}" type="slidenum">
              <a:rPr lang="en-US" smtClean="0"/>
              <a:pPr/>
              <a:t>16</a:t>
            </a:fld>
            <a:endParaRPr lang="en-US" dirty="0"/>
          </a:p>
        </p:txBody>
      </p:sp>
      <p:pic>
        <p:nvPicPr>
          <p:cNvPr id="5" name="Content Placeholder 4">
            <a:extLst>
              <a:ext uri="{FF2B5EF4-FFF2-40B4-BE49-F238E27FC236}">
                <a16:creationId xmlns:a16="http://schemas.microsoft.com/office/drawing/2014/main" id="{BDD733BE-69E6-4B56-9416-39E1EB65FC3D}"/>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20869623">
            <a:off x="907523" y="1518078"/>
            <a:ext cx="1554163" cy="1545983"/>
          </a:xfrm>
          <a:prstGeom prst="rect">
            <a:avLst/>
          </a:prstGeom>
          <a:noFill/>
          <a:ln w="1905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6" name="Picture 3">
            <a:extLst>
              <a:ext uri="{FF2B5EF4-FFF2-40B4-BE49-F238E27FC236}">
                <a16:creationId xmlns:a16="http://schemas.microsoft.com/office/drawing/2014/main" id="{246CC67A-7B42-43E2-BF26-2CB0CC9B6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7806">
            <a:off x="680063" y="3783878"/>
            <a:ext cx="2729453" cy="1610377"/>
          </a:xfrm>
          <a:prstGeom prst="rect">
            <a:avLst/>
          </a:prstGeom>
          <a:noFill/>
          <a:ln w="190500">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aphicFrame>
        <p:nvGraphicFramePr>
          <p:cNvPr id="9" name="Table 8">
            <a:extLst>
              <a:ext uri="{FF2B5EF4-FFF2-40B4-BE49-F238E27FC236}">
                <a16:creationId xmlns:a16="http://schemas.microsoft.com/office/drawing/2014/main" id="{88886B75-963F-4014-9A24-1A07F03F4CBB}"/>
              </a:ext>
            </a:extLst>
          </p:cNvPr>
          <p:cNvGraphicFramePr>
            <a:graphicFrameLocks noGrp="1"/>
          </p:cNvGraphicFramePr>
          <p:nvPr/>
        </p:nvGraphicFramePr>
        <p:xfrm>
          <a:off x="3729038" y="1371600"/>
          <a:ext cx="4957761" cy="4375150"/>
        </p:xfrm>
        <a:graphic>
          <a:graphicData uri="http://schemas.openxmlformats.org/drawingml/2006/table">
            <a:tbl>
              <a:tblPr firstRow="1" bandRow="1">
                <a:effectLst/>
                <a:tableStyleId>{5C22544A-7EE6-4342-B048-85BDC9FD1C3A}</a:tableStyleId>
              </a:tblPr>
              <a:tblGrid>
                <a:gridCol w="1652587">
                  <a:extLst>
                    <a:ext uri="{9D8B030D-6E8A-4147-A177-3AD203B41FA5}">
                      <a16:colId xmlns:a16="http://schemas.microsoft.com/office/drawing/2014/main" val="20000"/>
                    </a:ext>
                  </a:extLst>
                </a:gridCol>
                <a:gridCol w="1652587">
                  <a:extLst>
                    <a:ext uri="{9D8B030D-6E8A-4147-A177-3AD203B41FA5}">
                      <a16:colId xmlns:a16="http://schemas.microsoft.com/office/drawing/2014/main" val="20001"/>
                    </a:ext>
                  </a:extLst>
                </a:gridCol>
                <a:gridCol w="1652587">
                  <a:extLst>
                    <a:ext uri="{9D8B030D-6E8A-4147-A177-3AD203B41FA5}">
                      <a16:colId xmlns:a16="http://schemas.microsoft.com/office/drawing/2014/main" val="20002"/>
                    </a:ext>
                  </a:extLst>
                </a:gridCol>
              </a:tblGrid>
              <a:tr h="640077">
                <a:tc>
                  <a:txBody>
                    <a:bodyPr/>
                    <a:lstStyle/>
                    <a:p>
                      <a:pPr algn="ctr"/>
                      <a:r>
                        <a:rPr lang="en-US" sz="1800" dirty="0">
                          <a:latin typeface="Arial Bold" panose="020B0704020202020204" pitchFamily="34" charset="0"/>
                          <a:cs typeface="Arial Bold" panose="020B0704020202020204" pitchFamily="34" charset="0"/>
                        </a:rPr>
                        <a:t>Status</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800" dirty="0">
                          <a:latin typeface="Arial Bold" panose="020B0704020202020204" pitchFamily="34" charset="0"/>
                          <a:cs typeface="Arial Bold" panose="020B0704020202020204" pitchFamily="34" charset="0"/>
                        </a:rPr>
                        <a:t>Miles</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800" dirty="0">
                          <a:latin typeface="Arial Bold" panose="020B0704020202020204" pitchFamily="34" charset="0"/>
                          <a:cs typeface="Arial Bold" panose="020B0704020202020204" pitchFamily="34" charset="0"/>
                        </a:rPr>
                        <a:t>Total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Bold" panose="020B0704020202020204" pitchFamily="34" charset="0"/>
                          <a:cs typeface="Arial Bold" panose="020B0704020202020204" pitchFamily="34" charset="0"/>
                        </a:rPr>
                        <a:t>(millions)</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14533">
                <a:tc>
                  <a:txBody>
                    <a:bodyPr/>
                    <a:lstStyle/>
                    <a:p>
                      <a:pPr algn="ctr"/>
                      <a:r>
                        <a:rPr lang="en-US" sz="1800" dirty="0">
                          <a:latin typeface="Arial Bold" panose="020B0704020202020204" pitchFamily="34" charset="0"/>
                          <a:cs typeface="Arial Bold" panose="020B0704020202020204" pitchFamily="34" charset="0"/>
                        </a:rPr>
                        <a:t>Complete</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sz="1800" dirty="0">
                          <a:latin typeface="Arial Bold" panose="020B0704020202020204" pitchFamily="34" charset="0"/>
                          <a:cs typeface="Arial Bold" panose="020B0704020202020204" pitchFamily="34" charset="0"/>
                        </a:rPr>
                        <a:t>37.6</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a:solidFill>
                            <a:schemeClr val="tx1"/>
                          </a:solidFill>
                          <a:latin typeface="Arial Bold" panose="020B0704020202020204" pitchFamily="34" charset="0"/>
                          <a:ea typeface="+mn-ea"/>
                          <a:cs typeface="Arial Bold" panose="020B0704020202020204" pitchFamily="34" charset="0"/>
                        </a:rPr>
                        <a:t>$</a:t>
                      </a:r>
                      <a:r>
                        <a:rPr lang="en-US" sz="1800" kern="1200" baseline="0" dirty="0">
                          <a:solidFill>
                            <a:schemeClr val="tx1"/>
                          </a:solidFill>
                          <a:latin typeface="Arial Bold" panose="020B0704020202020204" pitchFamily="34" charset="0"/>
                          <a:ea typeface="+mn-ea"/>
                          <a:cs typeface="Arial Bold" panose="020B0704020202020204" pitchFamily="34" charset="0"/>
                        </a:rPr>
                        <a:t>    212</a:t>
                      </a:r>
                      <a:endParaRPr lang="en-US" sz="1800" kern="1200" dirty="0">
                        <a:solidFill>
                          <a:schemeClr val="tx1"/>
                        </a:solidFill>
                        <a:latin typeface="Arial Bold" panose="020B0704020202020204" pitchFamily="34" charset="0"/>
                        <a:ea typeface="+mn-ea"/>
                        <a:cs typeface="Arial Bold" panose="020B0704020202020204" pitchFamily="34" charset="0"/>
                      </a:endParaRP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extLst>
                  <a:ext uri="{0D108BD9-81ED-4DB2-BD59-A6C34878D82A}">
                    <a16:rowId xmlns:a16="http://schemas.microsoft.com/office/drawing/2014/main" val="10001"/>
                  </a:ext>
                </a:extLst>
              </a:tr>
              <a:tr h="714533">
                <a:tc>
                  <a:txBody>
                    <a:bodyPr/>
                    <a:lstStyle/>
                    <a:p>
                      <a:pPr algn="ctr"/>
                      <a:r>
                        <a:rPr lang="en-US" sz="1800" dirty="0">
                          <a:latin typeface="Arial Bold" panose="020B0704020202020204" pitchFamily="34" charset="0"/>
                          <a:cs typeface="Arial Bold" panose="020B0704020202020204" pitchFamily="34" charset="0"/>
                        </a:rPr>
                        <a:t>Under Construction</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sz="1800" dirty="0">
                          <a:latin typeface="Arial Bold" panose="020B0704020202020204" pitchFamily="34" charset="0"/>
                          <a:cs typeface="Arial Bold" panose="020B0704020202020204" pitchFamily="34" charset="0"/>
                        </a:rPr>
                        <a:t>0.0</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a:solidFill>
                            <a:schemeClr val="tx1"/>
                          </a:solidFill>
                          <a:latin typeface="Arial Bold" panose="020B0704020202020204" pitchFamily="34" charset="0"/>
                          <a:ea typeface="+mn-ea"/>
                          <a:cs typeface="Arial Bold" panose="020B0704020202020204" pitchFamily="34" charset="0"/>
                        </a:rPr>
                        <a:t>$        0</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extLst>
                  <a:ext uri="{0D108BD9-81ED-4DB2-BD59-A6C34878D82A}">
                    <a16:rowId xmlns:a16="http://schemas.microsoft.com/office/drawing/2014/main" val="10002"/>
                  </a:ext>
                </a:extLst>
              </a:tr>
              <a:tr h="714533">
                <a:tc>
                  <a:txBody>
                    <a:bodyPr/>
                    <a:lstStyle/>
                    <a:p>
                      <a:pPr algn="ctr"/>
                      <a:r>
                        <a:rPr lang="en-US" sz="1800" dirty="0">
                          <a:latin typeface="Arial Bold" panose="020B0704020202020204" pitchFamily="34" charset="0"/>
                          <a:cs typeface="Arial Bold" panose="020B0704020202020204" pitchFamily="34" charset="0"/>
                        </a:rPr>
                        <a:t>Scheduled</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sz="1800" dirty="0">
                          <a:latin typeface="Arial Bold" panose="020B0704020202020204" pitchFamily="34" charset="0"/>
                          <a:cs typeface="Arial Bold" panose="020B0704020202020204" pitchFamily="34" charset="0"/>
                        </a:rPr>
                        <a:t>17.0</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a:solidFill>
                            <a:schemeClr val="tx1"/>
                          </a:solidFill>
                          <a:latin typeface="Arial Bold" panose="020B0704020202020204" pitchFamily="34" charset="0"/>
                          <a:ea typeface="+mn-ea"/>
                          <a:cs typeface="Arial Bold" panose="020B0704020202020204" pitchFamily="34" charset="0"/>
                        </a:rPr>
                        <a:t>$      69</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extLst>
                  <a:ext uri="{0D108BD9-81ED-4DB2-BD59-A6C34878D82A}">
                    <a16:rowId xmlns:a16="http://schemas.microsoft.com/office/drawing/2014/main" val="10003"/>
                  </a:ext>
                </a:extLst>
              </a:tr>
              <a:tr h="876940">
                <a:tc>
                  <a:txBody>
                    <a:bodyPr/>
                    <a:lstStyle/>
                    <a:p>
                      <a:pPr algn="ctr"/>
                      <a:r>
                        <a:rPr lang="en-US" sz="1800" dirty="0">
                          <a:latin typeface="Arial Bold" panose="020B0704020202020204" pitchFamily="34" charset="0"/>
                          <a:cs typeface="Arial Bold" panose="020B0704020202020204" pitchFamily="34" charset="0"/>
                        </a:rPr>
                        <a:t>Unfunded</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algn="r"/>
                      <a:r>
                        <a:rPr lang="en-US" sz="1800" dirty="0">
                          <a:latin typeface="Arial Bold" panose="020B0704020202020204" pitchFamily="34" charset="0"/>
                          <a:cs typeface="Arial Bold" panose="020B0704020202020204" pitchFamily="34" charset="0"/>
                        </a:rPr>
                        <a:t>129.4</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tc>
                  <a:txBody>
                    <a:bodyPr/>
                    <a:lstStyle/>
                    <a:p>
                      <a:pPr marL="0" algn="r" defTabSz="914400" rtl="0" eaLnBrk="1" latinLnBrk="0" hangingPunct="1"/>
                      <a:r>
                        <a:rPr lang="en-US" sz="1800" kern="1200" dirty="0">
                          <a:solidFill>
                            <a:schemeClr val="tx1"/>
                          </a:solidFill>
                          <a:latin typeface="Arial Bold" panose="020B0704020202020204" pitchFamily="34" charset="0"/>
                          <a:ea typeface="+mn-ea"/>
                          <a:cs typeface="Arial Bold" panose="020B0704020202020204" pitchFamily="34" charset="0"/>
                        </a:rPr>
                        <a:t>$ 3,037</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B1C0"/>
                    </a:solidFill>
                  </a:tcPr>
                </a:tc>
                <a:extLst>
                  <a:ext uri="{0D108BD9-81ED-4DB2-BD59-A6C34878D82A}">
                    <a16:rowId xmlns:a16="http://schemas.microsoft.com/office/drawing/2014/main" val="10004"/>
                  </a:ext>
                </a:extLst>
              </a:tr>
              <a:tr h="714533">
                <a:tc>
                  <a:txBody>
                    <a:bodyPr/>
                    <a:lstStyle/>
                    <a:p>
                      <a:pPr algn="ctr"/>
                      <a:r>
                        <a:rPr lang="en-US" sz="1800" dirty="0">
                          <a:solidFill>
                            <a:schemeClr val="bg1"/>
                          </a:solidFill>
                          <a:latin typeface="Arial Bold" panose="020B0704020202020204" pitchFamily="34" charset="0"/>
                          <a:cs typeface="Arial Bold" panose="020B0704020202020204" pitchFamily="34" charset="0"/>
                        </a:rPr>
                        <a:t>Totals</a:t>
                      </a:r>
                    </a:p>
                  </a:txBody>
                  <a:tcPr marL="91435" marR="91435"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r"/>
                      <a:r>
                        <a:rPr lang="en-US" sz="1800" dirty="0">
                          <a:solidFill>
                            <a:schemeClr val="bg1"/>
                          </a:solidFill>
                          <a:latin typeface="Arial Bold" panose="020B0704020202020204" pitchFamily="34" charset="0"/>
                          <a:cs typeface="Arial Bold" panose="020B0704020202020204" pitchFamily="34" charset="0"/>
                        </a:rPr>
                        <a:t>184.0</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r" defTabSz="914400" rtl="0" eaLnBrk="1" latinLnBrk="0" hangingPunct="1"/>
                      <a:r>
                        <a:rPr lang="en-US" sz="1800" kern="1200" dirty="0">
                          <a:solidFill>
                            <a:schemeClr val="bg1"/>
                          </a:solidFill>
                          <a:latin typeface="Arial Bold" panose="020B0704020202020204" pitchFamily="34" charset="0"/>
                          <a:ea typeface="+mn-ea"/>
                          <a:cs typeface="Arial Bold" panose="020B0704020202020204" pitchFamily="34" charset="0"/>
                        </a:rPr>
                        <a:t>$ 3,318</a:t>
                      </a:r>
                    </a:p>
                  </a:txBody>
                  <a:tcPr marL="91435" marR="548608" marT="45719" marB="457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6066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F65A97E-9CDA-4587-A677-40DECFB06667}"/>
              </a:ext>
            </a:extLst>
          </p:cNvPr>
          <p:cNvSpPr>
            <a:spLocks noGrp="1" noChangeArrowheads="1"/>
          </p:cNvSpPr>
          <p:nvPr>
            <p:ph type="title"/>
          </p:nvPr>
        </p:nvSpPr>
        <p:spPr>
          <a:xfrm>
            <a:off x="685800" y="228600"/>
            <a:ext cx="8001000" cy="563563"/>
          </a:xfrm>
        </p:spPr>
        <p:txBody>
          <a:bodyPr/>
          <a:lstStyle/>
          <a:p>
            <a:pPr eaLnBrk="1" hangingPunct="1"/>
            <a:r>
              <a:rPr lang="en-US" altLang="en-US">
                <a:solidFill>
                  <a:srgbClr val="1B587C"/>
                </a:solidFill>
              </a:rPr>
              <a:t>Latest Developments</a:t>
            </a:r>
          </a:p>
        </p:txBody>
      </p:sp>
      <p:sp>
        <p:nvSpPr>
          <p:cNvPr id="19459" name="Slide Number Placeholder 3">
            <a:extLst>
              <a:ext uri="{FF2B5EF4-FFF2-40B4-BE49-F238E27FC236}">
                <a16:creationId xmlns:a16="http://schemas.microsoft.com/office/drawing/2014/main" id="{16F555D8-C70F-47E6-8A01-DD42E1D1EE86}"/>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pPr>
            <a:fld id="{94911D37-CD87-4794-90A6-892FD90F76C9}" type="slidenum">
              <a:rPr lang="en-US" altLang="en-US" smtClean="0"/>
              <a:pPr>
                <a:defRPr/>
              </a:pPr>
              <a:t>17</a:t>
            </a:fld>
            <a:endParaRPr lang="en-US" altLang="en-US" sz="900">
              <a:solidFill>
                <a:srgbClr val="1B587C"/>
              </a:solidFill>
              <a:latin typeface="Calibri" panose="020F0502020204030204" pitchFamily="34" charset="0"/>
            </a:endParaRPr>
          </a:p>
        </p:txBody>
      </p:sp>
      <p:sp>
        <p:nvSpPr>
          <p:cNvPr id="19460" name="Content Placeholder 7">
            <a:extLst>
              <a:ext uri="{FF2B5EF4-FFF2-40B4-BE49-F238E27FC236}">
                <a16:creationId xmlns:a16="http://schemas.microsoft.com/office/drawing/2014/main" id="{41103ED9-E32F-4DD1-ACD5-0EC84D24107A}"/>
              </a:ext>
            </a:extLst>
          </p:cNvPr>
          <p:cNvSpPr>
            <a:spLocks noGrp="1" noChangeArrowheads="1"/>
          </p:cNvSpPr>
          <p:nvPr>
            <p:ph idx="1"/>
          </p:nvPr>
        </p:nvSpPr>
        <p:spPr>
          <a:xfrm>
            <a:off x="914400" y="1143000"/>
            <a:ext cx="6858000" cy="1287463"/>
          </a:xfrm>
        </p:spPr>
        <p:txBody>
          <a:bodyPr/>
          <a:lstStyle/>
          <a:p>
            <a:pPr eaLnBrk="1" hangingPunct="1">
              <a:spcAft>
                <a:spcPts val="1800"/>
              </a:spcAft>
              <a:buFont typeface="Wingdings" panose="05000000000000000000" pitchFamily="2" charset="2"/>
              <a:buChar char="Ø"/>
            </a:pPr>
            <a:r>
              <a:rPr lang="en-US" altLang="en-US"/>
              <a:t>Monticello Bypass</a:t>
            </a:r>
          </a:p>
          <a:p>
            <a:pPr eaLnBrk="1" hangingPunct="1">
              <a:buFont typeface="Wingdings" panose="05000000000000000000" pitchFamily="2" charset="2"/>
              <a:buChar char="Ø"/>
            </a:pPr>
            <a:r>
              <a:rPr lang="en-US" altLang="en-US"/>
              <a:t>Monticello to McGehee</a:t>
            </a:r>
          </a:p>
        </p:txBody>
      </p:sp>
      <p:grpSp>
        <p:nvGrpSpPr>
          <p:cNvPr id="19461" name="Group 13323">
            <a:extLst>
              <a:ext uri="{FF2B5EF4-FFF2-40B4-BE49-F238E27FC236}">
                <a16:creationId xmlns:a16="http://schemas.microsoft.com/office/drawing/2014/main" id="{3021BBBC-647B-44B1-B713-672872C2158D}"/>
              </a:ext>
            </a:extLst>
          </p:cNvPr>
          <p:cNvGrpSpPr>
            <a:grpSpLocks/>
          </p:cNvGrpSpPr>
          <p:nvPr/>
        </p:nvGrpSpPr>
        <p:grpSpPr bwMode="auto">
          <a:xfrm>
            <a:off x="273155" y="2286000"/>
            <a:ext cx="8648684" cy="4038600"/>
            <a:chOff x="800100" y="2531561"/>
            <a:chExt cx="7543800" cy="3523110"/>
          </a:xfrm>
        </p:grpSpPr>
        <p:pic>
          <p:nvPicPr>
            <p:cNvPr id="13317" name="Picture 2">
              <a:extLst>
                <a:ext uri="{FF2B5EF4-FFF2-40B4-BE49-F238E27FC236}">
                  <a16:creationId xmlns:a16="http://schemas.microsoft.com/office/drawing/2014/main" id="{357E6ED0-A197-4118-9260-48620368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781723"/>
              <a:ext cx="7543800" cy="32729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19463" name="Group 13322">
              <a:extLst>
                <a:ext uri="{FF2B5EF4-FFF2-40B4-BE49-F238E27FC236}">
                  <a16:creationId xmlns:a16="http://schemas.microsoft.com/office/drawing/2014/main" id="{1463563E-666D-41C6-A9A4-2C2E4D4E9BC5}"/>
                </a:ext>
              </a:extLst>
            </p:cNvPr>
            <p:cNvGrpSpPr>
              <a:grpSpLocks/>
            </p:cNvGrpSpPr>
            <p:nvPr/>
          </p:nvGrpSpPr>
          <p:grpSpPr bwMode="auto">
            <a:xfrm>
              <a:off x="2743200" y="4461547"/>
              <a:ext cx="2208526" cy="1513615"/>
              <a:chOff x="2743200" y="4461547"/>
              <a:chExt cx="2208526" cy="1513615"/>
            </a:xfrm>
          </p:grpSpPr>
          <p:cxnSp>
            <p:nvCxnSpPr>
              <p:cNvPr id="12" name="Straight Connector 5">
                <a:extLst>
                  <a:ext uri="{FF2B5EF4-FFF2-40B4-BE49-F238E27FC236}">
                    <a16:creationId xmlns:a16="http://schemas.microsoft.com/office/drawing/2014/main" id="{76F249F6-B1F2-45F8-ABA8-E103AE132940}"/>
                  </a:ext>
                </a:extLst>
              </p:cNvPr>
              <p:cNvCxnSpPr>
                <a:endCxn id="19474" idx="0"/>
              </p:cNvCxnSpPr>
              <p:nvPr/>
            </p:nvCxnSpPr>
            <p:spPr>
              <a:xfrm>
                <a:off x="3557588" y="4462206"/>
                <a:ext cx="441325" cy="1174899"/>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83061B-7473-4A78-93BC-1B0F32368985}"/>
                  </a:ext>
                </a:extLst>
              </p:cNvPr>
              <p:cNvCxnSpPr>
                <a:endCxn id="19474" idx="0"/>
              </p:cNvCxnSpPr>
              <p:nvPr/>
            </p:nvCxnSpPr>
            <p:spPr>
              <a:xfrm>
                <a:off x="2743200" y="5175084"/>
                <a:ext cx="1255713" cy="462022"/>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474" name="TextBox 1">
                <a:extLst>
                  <a:ext uri="{FF2B5EF4-FFF2-40B4-BE49-F238E27FC236}">
                    <a16:creationId xmlns:a16="http://schemas.microsoft.com/office/drawing/2014/main" id="{A0B35483-57E5-403C-AB68-85DBB7669012}"/>
                  </a:ext>
                </a:extLst>
              </p:cNvPr>
              <p:cNvSpPr txBox="1">
                <a:spLocks noChangeArrowheads="1"/>
              </p:cNvSpPr>
              <p:nvPr/>
            </p:nvSpPr>
            <p:spPr bwMode="auto">
              <a:xfrm>
                <a:off x="3048000" y="5636608"/>
                <a:ext cx="1903726" cy="338554"/>
              </a:xfrm>
              <a:prstGeom prst="rect">
                <a:avLst/>
              </a:prstGeom>
              <a:solidFill>
                <a:srgbClr val="FF0000"/>
              </a:solidFill>
              <a:ln w="19050" cap="rnd">
                <a:solidFill>
                  <a:schemeClr val="bg1"/>
                </a:solidFill>
                <a:miter lim="800000"/>
                <a:headEnd/>
                <a:tailEnd/>
              </a:ln>
            </p:spPr>
            <p:txBody>
              <a:bodyPr wrap="none">
                <a:spAutoFit/>
              </a:bodyPr>
              <a:lstStyle>
                <a:lvl1pPr>
                  <a:spcBef>
                    <a:spcPct val="20000"/>
                  </a:spcBef>
                  <a:buClr>
                    <a:srgbClr val="3B6431"/>
                  </a:buClr>
                  <a:buSzPct val="130000"/>
                  <a:buFont typeface="Wingdings" panose="05000000000000000000" pitchFamily="2" charset="2"/>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lr>
                    <a:srgbClr val="4EA5D8"/>
                  </a:buClr>
                  <a:buSzPct val="130000"/>
                  <a:buFont typeface="Wingdings" panose="05000000000000000000" pitchFamily="2" charset="2"/>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lr>
                    <a:srgbClr val="4EA5D8"/>
                  </a:buClr>
                  <a:buSzPct val="130000"/>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lr>
                    <a:srgbClr val="4EA5D8"/>
                  </a:buClr>
                  <a:buFont typeface="Wingdings" panose="05000000000000000000" pitchFamily="2" charset="2"/>
                  <a:buChar char="v"/>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9pPr>
              </a:lstStyle>
              <a:p>
                <a:pPr>
                  <a:spcBef>
                    <a:spcPct val="0"/>
                  </a:spcBef>
                  <a:buClrTx/>
                  <a:buSzTx/>
                  <a:buFontTx/>
                  <a:buNone/>
                </a:pPr>
                <a:r>
                  <a:rPr lang="en-US" altLang="en-US" sz="1600">
                    <a:solidFill>
                      <a:schemeClr val="bg1"/>
                    </a:solidFill>
                    <a:latin typeface="Calibri" panose="020F0502020204030204" pitchFamily="34" charset="0"/>
                  </a:rPr>
                  <a:t>Two Lanes Complete</a:t>
                </a:r>
              </a:p>
            </p:txBody>
          </p:sp>
        </p:grpSp>
        <p:grpSp>
          <p:nvGrpSpPr>
            <p:cNvPr id="19464" name="Group 13317">
              <a:extLst>
                <a:ext uri="{FF2B5EF4-FFF2-40B4-BE49-F238E27FC236}">
                  <a16:creationId xmlns:a16="http://schemas.microsoft.com/office/drawing/2014/main" id="{C101AE00-BB2B-4C48-861A-30131AF7E720}"/>
                </a:ext>
              </a:extLst>
            </p:cNvPr>
            <p:cNvGrpSpPr>
              <a:grpSpLocks/>
            </p:cNvGrpSpPr>
            <p:nvPr/>
          </p:nvGrpSpPr>
          <p:grpSpPr bwMode="auto">
            <a:xfrm>
              <a:off x="3068030" y="2531561"/>
              <a:ext cx="2570770" cy="1886636"/>
              <a:chOff x="3068030" y="2531561"/>
              <a:chExt cx="2570770" cy="1886636"/>
            </a:xfrm>
          </p:grpSpPr>
          <p:cxnSp>
            <p:nvCxnSpPr>
              <p:cNvPr id="15" name="Straight Connector 5">
                <a:extLst>
                  <a:ext uri="{FF2B5EF4-FFF2-40B4-BE49-F238E27FC236}">
                    <a16:creationId xmlns:a16="http://schemas.microsoft.com/office/drawing/2014/main" id="{F2DD03C7-7C7D-4023-8324-7587358E4EF5}"/>
                  </a:ext>
                </a:extLst>
              </p:cNvPr>
              <p:cNvCxnSpPr>
                <a:endCxn id="19471" idx="2"/>
              </p:cNvCxnSpPr>
              <p:nvPr/>
            </p:nvCxnSpPr>
            <p:spPr>
              <a:xfrm flipV="1">
                <a:off x="3505200" y="3115835"/>
                <a:ext cx="542925" cy="1301916"/>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5">
                <a:extLst>
                  <a:ext uri="{FF2B5EF4-FFF2-40B4-BE49-F238E27FC236}">
                    <a16:creationId xmlns:a16="http://schemas.microsoft.com/office/drawing/2014/main" id="{B81B7644-ABD1-4994-94A6-78661EFF6E54}"/>
                  </a:ext>
                </a:extLst>
              </p:cNvPr>
              <p:cNvCxnSpPr>
                <a:endCxn id="19471" idx="2"/>
              </p:cNvCxnSpPr>
              <p:nvPr/>
            </p:nvCxnSpPr>
            <p:spPr>
              <a:xfrm flipH="1" flipV="1">
                <a:off x="4048125" y="3115835"/>
                <a:ext cx="1590675" cy="922454"/>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471" name="TextBox 16">
                <a:extLst>
                  <a:ext uri="{FF2B5EF4-FFF2-40B4-BE49-F238E27FC236}">
                    <a16:creationId xmlns:a16="http://schemas.microsoft.com/office/drawing/2014/main" id="{C28F39DB-17A7-41FF-A841-D824A4526F2B}"/>
                  </a:ext>
                </a:extLst>
              </p:cNvPr>
              <p:cNvSpPr txBox="1">
                <a:spLocks noChangeArrowheads="1"/>
              </p:cNvSpPr>
              <p:nvPr/>
            </p:nvSpPr>
            <p:spPr bwMode="auto">
              <a:xfrm>
                <a:off x="3068030" y="2531561"/>
                <a:ext cx="1959896" cy="584775"/>
              </a:xfrm>
              <a:prstGeom prst="rect">
                <a:avLst/>
              </a:prstGeom>
              <a:solidFill>
                <a:srgbClr val="FF0000"/>
              </a:solidFill>
              <a:ln w="19050" cap="rnd">
                <a:solidFill>
                  <a:schemeClr val="bg1"/>
                </a:solidFill>
                <a:miter lim="800000"/>
                <a:headEnd/>
                <a:tailEnd/>
              </a:ln>
            </p:spPr>
            <p:txBody>
              <a:bodyPr wrap="none">
                <a:spAutoFit/>
              </a:bodyPr>
              <a:lstStyle>
                <a:lvl1pPr>
                  <a:spcBef>
                    <a:spcPct val="20000"/>
                  </a:spcBef>
                  <a:buClr>
                    <a:srgbClr val="3B6431"/>
                  </a:buClr>
                  <a:buSzPct val="130000"/>
                  <a:buFont typeface="Wingdings" panose="05000000000000000000" pitchFamily="2" charset="2"/>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lr>
                    <a:srgbClr val="4EA5D8"/>
                  </a:buClr>
                  <a:buSzPct val="130000"/>
                  <a:buFont typeface="Wingdings" panose="05000000000000000000" pitchFamily="2" charset="2"/>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lr>
                    <a:srgbClr val="4EA5D8"/>
                  </a:buClr>
                  <a:buSzPct val="130000"/>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lr>
                    <a:srgbClr val="4EA5D8"/>
                  </a:buClr>
                  <a:buFont typeface="Wingdings" panose="05000000000000000000" pitchFamily="2" charset="2"/>
                  <a:buChar char="v"/>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9pPr>
              </a:lstStyle>
              <a:p>
                <a:pPr algn="ctr">
                  <a:spcBef>
                    <a:spcPct val="0"/>
                  </a:spcBef>
                  <a:buClrTx/>
                  <a:buSzTx/>
                  <a:buFontTx/>
                  <a:buNone/>
                </a:pPr>
                <a:r>
                  <a:rPr lang="en-US" altLang="en-US" sz="1600">
                    <a:solidFill>
                      <a:schemeClr val="bg1"/>
                    </a:solidFill>
                    <a:latin typeface="Calibri" panose="020F0502020204030204" pitchFamily="34" charset="0"/>
                  </a:rPr>
                  <a:t>Two Lanes Scheduled</a:t>
                </a:r>
              </a:p>
              <a:p>
                <a:pPr algn="ctr">
                  <a:spcBef>
                    <a:spcPct val="0"/>
                  </a:spcBef>
                  <a:buClrTx/>
                  <a:buSzTx/>
                  <a:buFontTx/>
                  <a:buNone/>
                </a:pPr>
                <a:r>
                  <a:rPr lang="en-US" altLang="en-US" sz="1600">
                    <a:solidFill>
                      <a:schemeClr val="bg1"/>
                    </a:solidFill>
                    <a:latin typeface="Calibri" panose="020F0502020204030204" pitchFamily="34" charset="0"/>
                  </a:rPr>
                  <a:t>For Early 2023</a:t>
                </a:r>
              </a:p>
            </p:txBody>
          </p:sp>
        </p:grpSp>
        <p:grpSp>
          <p:nvGrpSpPr>
            <p:cNvPr id="19465" name="Group 28">
              <a:extLst>
                <a:ext uri="{FF2B5EF4-FFF2-40B4-BE49-F238E27FC236}">
                  <a16:creationId xmlns:a16="http://schemas.microsoft.com/office/drawing/2014/main" id="{D6E563EE-62B8-440A-9876-3CA3A6924BF0}"/>
                </a:ext>
              </a:extLst>
            </p:cNvPr>
            <p:cNvGrpSpPr>
              <a:grpSpLocks/>
            </p:cNvGrpSpPr>
            <p:nvPr/>
          </p:nvGrpSpPr>
          <p:grpSpPr bwMode="auto">
            <a:xfrm>
              <a:off x="831760" y="2769164"/>
              <a:ext cx="2140040" cy="2336236"/>
              <a:chOff x="831760" y="2769164"/>
              <a:chExt cx="2140040" cy="2336236"/>
            </a:xfrm>
          </p:grpSpPr>
          <p:cxnSp>
            <p:nvCxnSpPr>
              <p:cNvPr id="25" name="Straight Connector 5">
                <a:extLst>
                  <a:ext uri="{FF2B5EF4-FFF2-40B4-BE49-F238E27FC236}">
                    <a16:creationId xmlns:a16="http://schemas.microsoft.com/office/drawing/2014/main" id="{762FA0B2-38BD-4A22-AA88-A6A922DF3800}"/>
                  </a:ext>
                </a:extLst>
              </p:cNvPr>
              <p:cNvCxnSpPr>
                <a:endCxn id="19468" idx="2"/>
              </p:cNvCxnSpPr>
              <p:nvPr/>
            </p:nvCxnSpPr>
            <p:spPr>
              <a:xfrm flipV="1">
                <a:off x="1295400" y="3353990"/>
                <a:ext cx="606425" cy="1370186"/>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5">
                <a:extLst>
                  <a:ext uri="{FF2B5EF4-FFF2-40B4-BE49-F238E27FC236}">
                    <a16:creationId xmlns:a16="http://schemas.microsoft.com/office/drawing/2014/main" id="{11FADCC5-5A75-428A-8CD8-C8BB709883F2}"/>
                  </a:ext>
                </a:extLst>
              </p:cNvPr>
              <p:cNvCxnSpPr>
                <a:endCxn id="19468" idx="2"/>
              </p:cNvCxnSpPr>
              <p:nvPr/>
            </p:nvCxnSpPr>
            <p:spPr>
              <a:xfrm flipH="1" flipV="1">
                <a:off x="1901825" y="3353990"/>
                <a:ext cx="762000" cy="1751235"/>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468" name="TextBox 26">
                <a:extLst>
                  <a:ext uri="{FF2B5EF4-FFF2-40B4-BE49-F238E27FC236}">
                    <a16:creationId xmlns:a16="http://schemas.microsoft.com/office/drawing/2014/main" id="{1F5FF801-8EB3-4523-95A8-A6F77209379E}"/>
                  </a:ext>
                </a:extLst>
              </p:cNvPr>
              <p:cNvSpPr txBox="1">
                <a:spLocks noChangeArrowheads="1"/>
              </p:cNvSpPr>
              <p:nvPr/>
            </p:nvSpPr>
            <p:spPr bwMode="auto">
              <a:xfrm>
                <a:off x="831760" y="2769164"/>
                <a:ext cx="2140040" cy="584775"/>
              </a:xfrm>
              <a:prstGeom prst="rect">
                <a:avLst/>
              </a:prstGeom>
              <a:solidFill>
                <a:srgbClr val="FF0000"/>
              </a:solidFill>
              <a:ln w="19050" cap="rnd">
                <a:solidFill>
                  <a:schemeClr val="bg1"/>
                </a:solidFill>
                <a:miter lim="800000"/>
                <a:headEnd/>
                <a:tailEnd/>
              </a:ln>
            </p:spPr>
            <p:txBody>
              <a:bodyPr>
                <a:spAutoFit/>
              </a:bodyPr>
              <a:lstStyle>
                <a:lvl1pPr>
                  <a:spcBef>
                    <a:spcPct val="20000"/>
                  </a:spcBef>
                  <a:buClr>
                    <a:srgbClr val="3B6431"/>
                  </a:buClr>
                  <a:buSzPct val="130000"/>
                  <a:buFont typeface="Wingdings" panose="05000000000000000000" pitchFamily="2" charset="2"/>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lr>
                    <a:srgbClr val="4EA5D8"/>
                  </a:buClr>
                  <a:buSzPct val="130000"/>
                  <a:buFont typeface="Wingdings" panose="05000000000000000000" pitchFamily="2" charset="2"/>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lr>
                    <a:srgbClr val="4EA5D8"/>
                  </a:buClr>
                  <a:buSzPct val="130000"/>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lr>
                    <a:srgbClr val="4EA5D8"/>
                  </a:buClr>
                  <a:buFont typeface="Wingdings" panose="05000000000000000000" pitchFamily="2" charset="2"/>
                  <a:buChar char="v"/>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9pPr>
              </a:lstStyle>
              <a:p>
                <a:pPr algn="ctr">
                  <a:spcBef>
                    <a:spcPct val="0"/>
                  </a:spcBef>
                  <a:buClrTx/>
                  <a:buSzTx/>
                  <a:buFontTx/>
                  <a:buNone/>
                </a:pPr>
                <a:r>
                  <a:rPr lang="en-US" altLang="en-US" sz="1600">
                    <a:solidFill>
                      <a:schemeClr val="bg1"/>
                    </a:solidFill>
                    <a:latin typeface="Calibri" panose="020F0502020204030204" pitchFamily="34" charset="0"/>
                  </a:rPr>
                  <a:t>Right of Way Acquisition Under Way</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F6BA0112-03A6-406D-B726-B83C5EC4BA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790700" y="3124200"/>
            <a:ext cx="7543800" cy="1470025"/>
          </a:xfrm>
        </p:spPr>
        <p:txBody>
          <a:bodyPr>
            <a:normAutofit fontScale="90000"/>
          </a:bodyPr>
          <a:lstStyle/>
          <a:p>
            <a:pPr algn="ctr"/>
            <a:r>
              <a:rPr lang="en-US" sz="6600" dirty="0"/>
              <a:t>Mississippi</a:t>
            </a:r>
            <a:br>
              <a:rPr lang="en-US" sz="6600" dirty="0"/>
            </a:br>
            <a:endParaRPr lang="en-US" sz="6600" dirty="0"/>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18</a:t>
            </a:fld>
            <a:endParaRPr lang="en-US" dirty="0"/>
          </a:p>
        </p:txBody>
      </p:sp>
      <p:pic>
        <p:nvPicPr>
          <p:cNvPr id="5" name="Picture 4">
            <a:extLst>
              <a:ext uri="{FF2B5EF4-FFF2-40B4-BE49-F238E27FC236}">
                <a16:creationId xmlns:a16="http://schemas.microsoft.com/office/drawing/2014/main" id="{C99C01CA-DD95-476E-97B6-C6630E57E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4343400"/>
            <a:ext cx="3962400" cy="148590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pic>
        <p:nvPicPr>
          <p:cNvPr id="2051"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572001" y="85723"/>
            <a:ext cx="4529958" cy="6695934"/>
          </a:xfrm>
          <a:prstGeom prst="rect">
            <a:avLst/>
          </a:prstGeom>
          <a:noFill/>
          <a:ln w="50800" cmpd="dbl">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8"/>
          <p:cNvSpPr txBox="1">
            <a:spLocks/>
          </p:cNvSpPr>
          <p:nvPr/>
        </p:nvSpPr>
        <p:spPr>
          <a:xfrm>
            <a:off x="457200" y="1787023"/>
            <a:ext cx="3886200" cy="41565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tx2">
                    <a:lumMod val="75000"/>
                  </a:schemeClr>
                </a:solidFill>
              </a:rPr>
              <a:t>Canada to Mexico</a:t>
            </a:r>
          </a:p>
          <a:p>
            <a:r>
              <a:rPr lang="en-US" sz="2400" dirty="0">
                <a:solidFill>
                  <a:schemeClr val="tx2">
                    <a:lumMod val="75000"/>
                  </a:schemeClr>
                </a:solidFill>
              </a:rPr>
              <a:t>2,730 miles</a:t>
            </a:r>
          </a:p>
          <a:p>
            <a:r>
              <a:rPr lang="en-US" sz="2400" dirty="0">
                <a:solidFill>
                  <a:schemeClr val="tx2">
                    <a:lumMod val="75000"/>
                  </a:schemeClr>
                </a:solidFill>
              </a:rPr>
              <a:t>Estimated Cost to Complete - $30 Billion</a:t>
            </a:r>
          </a:p>
          <a:p>
            <a:r>
              <a:rPr lang="en-US" sz="2400" dirty="0">
                <a:solidFill>
                  <a:schemeClr val="tx2">
                    <a:lumMod val="75000"/>
                  </a:schemeClr>
                </a:solidFill>
              </a:rPr>
              <a:t>Congressionally Designated High Priority Corridors 18 &amp; 20</a:t>
            </a:r>
          </a:p>
          <a:p>
            <a:r>
              <a:rPr lang="en-US" sz="2400" dirty="0">
                <a:solidFill>
                  <a:schemeClr val="tx2">
                    <a:lumMod val="75000"/>
                  </a:schemeClr>
                </a:solidFill>
              </a:rPr>
              <a:t>Identified by Sections of Independent Utility (SIUs)</a:t>
            </a:r>
          </a:p>
          <a:p>
            <a:r>
              <a:rPr lang="en-US" sz="2400" dirty="0">
                <a:solidFill>
                  <a:schemeClr val="tx2">
                    <a:lumMod val="75000"/>
                  </a:schemeClr>
                </a:solidFill>
              </a:rPr>
              <a:t>Includes I-69 Connector(s)</a:t>
            </a:r>
          </a:p>
          <a:p>
            <a:endParaRPr lang="en-US" sz="2400" dirty="0"/>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389" y="6007846"/>
            <a:ext cx="466724" cy="69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048000" y="6591020"/>
            <a:ext cx="1409700" cy="215444"/>
          </a:xfrm>
          <a:prstGeom prst="rect">
            <a:avLst/>
          </a:prstGeom>
          <a:noFill/>
        </p:spPr>
        <p:txBody>
          <a:bodyPr wrap="square" rtlCol="0">
            <a:spAutoFit/>
          </a:bodyPr>
          <a:lstStyle/>
          <a:p>
            <a:r>
              <a:rPr lang="en-US" sz="800" dirty="0">
                <a:solidFill>
                  <a:schemeClr val="bg1"/>
                </a:solidFill>
              </a:rPr>
              <a:t>* Images courtesy of </a:t>
            </a:r>
            <a:r>
              <a:rPr lang="en-US" sz="800" dirty="0" err="1">
                <a:solidFill>
                  <a:schemeClr val="bg1"/>
                </a:solidFill>
              </a:rPr>
              <a:t>ArDOT</a:t>
            </a:r>
            <a:endParaRPr lang="en-US" sz="800" dirty="0">
              <a:solidFill>
                <a:schemeClr val="bg1"/>
              </a:solidFill>
            </a:endParaRPr>
          </a:p>
        </p:txBody>
      </p:sp>
      <p:sp>
        <p:nvSpPr>
          <p:cNvPr id="12" name="TextBox 11"/>
          <p:cNvSpPr txBox="1"/>
          <p:nvPr/>
        </p:nvSpPr>
        <p:spPr>
          <a:xfrm>
            <a:off x="4783409" y="161693"/>
            <a:ext cx="300082" cy="369332"/>
          </a:xfrm>
          <a:prstGeom prst="rect">
            <a:avLst/>
          </a:prstGeom>
          <a:noFill/>
        </p:spPr>
        <p:txBody>
          <a:bodyPr wrap="none" rtlCol="0">
            <a:spAutoFit/>
          </a:bodyPr>
          <a:lstStyle/>
          <a:p>
            <a:r>
              <a:rPr lang="en-US" dirty="0">
                <a:solidFill>
                  <a:schemeClr val="bg1"/>
                </a:solidFill>
              </a:rPr>
              <a:t>*</a:t>
            </a:r>
          </a:p>
        </p:txBody>
      </p:sp>
      <p:grpSp>
        <p:nvGrpSpPr>
          <p:cNvPr id="19" name="Group 18"/>
          <p:cNvGrpSpPr/>
          <p:nvPr/>
        </p:nvGrpSpPr>
        <p:grpSpPr>
          <a:xfrm>
            <a:off x="303910" y="5874099"/>
            <a:ext cx="1143890" cy="954163"/>
            <a:chOff x="303910" y="5874099"/>
            <a:chExt cx="1143890" cy="954163"/>
          </a:xfrm>
        </p:grpSpPr>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8732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350A7A-C528-48AA-A15D-97633A697442}"/>
              </a:ext>
            </a:extLst>
          </p:cNvPr>
          <p:cNvSpPr>
            <a:spLocks noGrp="1"/>
          </p:cNvSpPr>
          <p:nvPr>
            <p:ph type="sldNum" sz="quarter" idx="12"/>
          </p:nvPr>
        </p:nvSpPr>
        <p:spPr/>
        <p:txBody>
          <a:bodyPr/>
          <a:lstStyle/>
          <a:p>
            <a:fld id="{8E1CFE9B-CB35-4C70-A69D-EDF619A88928}" type="slidenum">
              <a:rPr lang="en-US" smtClean="0"/>
              <a:pPr/>
              <a:t>2</a:t>
            </a:fld>
            <a:endParaRPr lang="en-US" dirty="0"/>
          </a:p>
        </p:txBody>
      </p:sp>
      <p:pic>
        <p:nvPicPr>
          <p:cNvPr id="6" name="Picture 5">
            <a:extLst>
              <a:ext uri="{FF2B5EF4-FFF2-40B4-BE49-F238E27FC236}">
                <a16:creationId xmlns:a16="http://schemas.microsoft.com/office/drawing/2014/main" id="{9FC0A441-7652-4E12-B2FB-519E08CD0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991600" cy="6536346"/>
          </a:xfrm>
          <a:prstGeom prst="rect">
            <a:avLst/>
          </a:prstGeom>
        </p:spPr>
      </p:pic>
      <p:sp>
        <p:nvSpPr>
          <p:cNvPr id="5" name="Rectangle 4">
            <a:extLst>
              <a:ext uri="{FF2B5EF4-FFF2-40B4-BE49-F238E27FC236}">
                <a16:creationId xmlns:a16="http://schemas.microsoft.com/office/drawing/2014/main" id="{383A2393-F3E2-4825-B26F-BA930035FCFA}"/>
              </a:ext>
            </a:extLst>
          </p:cNvPr>
          <p:cNvSpPr/>
          <p:nvPr/>
        </p:nvSpPr>
        <p:spPr>
          <a:xfrm>
            <a:off x="304800" y="1371600"/>
            <a:ext cx="3124200" cy="1323439"/>
          </a:xfrm>
          <a:prstGeom prst="rect">
            <a:avLst/>
          </a:prstGeom>
        </p:spPr>
        <p:txBody>
          <a:bodyPr wrap="square">
            <a:spAutoFit/>
          </a:bodyPr>
          <a:lstStyle/>
          <a:p>
            <a:pPr algn="ctr"/>
            <a:r>
              <a:rPr lang="en-US" sz="2000" b="1" dirty="0">
                <a:solidFill>
                  <a:schemeClr val="accent3"/>
                </a:solidFill>
                <a:latin typeface="Tahoma" panose="020B0604030504040204" pitchFamily="34" charset="0"/>
                <a:ea typeface="Tahoma" panose="020B0604030504040204" pitchFamily="34" charset="0"/>
                <a:cs typeface="Tahoma" panose="020B0604030504040204" pitchFamily="34" charset="0"/>
              </a:rPr>
              <a:t>Moving American Freight and</a:t>
            </a:r>
          </a:p>
          <a:p>
            <a:pPr algn="ctr"/>
            <a:r>
              <a:rPr lang="en-US" sz="2000" b="1" dirty="0">
                <a:solidFill>
                  <a:schemeClr val="accent3"/>
                </a:solidFill>
                <a:latin typeface="Tahoma" panose="020B0604030504040204" pitchFamily="34" charset="0"/>
                <a:ea typeface="Tahoma" panose="020B0604030504040204" pitchFamily="34" charset="0"/>
                <a:cs typeface="Tahoma" panose="020B0604030504040204" pitchFamily="34" charset="0"/>
              </a:rPr>
              <a:t>Creating Economic Opportunity</a:t>
            </a:r>
          </a:p>
        </p:txBody>
      </p:sp>
      <p:pic>
        <p:nvPicPr>
          <p:cNvPr id="7" name="Picture 6" descr="A close up of a sign&#10;&#10;Description automatically generated">
            <a:extLst>
              <a:ext uri="{FF2B5EF4-FFF2-40B4-BE49-F238E27FC236}">
                <a16:creationId xmlns:a16="http://schemas.microsoft.com/office/drawing/2014/main" id="{C7512048-25CE-4652-8A4F-90EB255E2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51" y="152400"/>
            <a:ext cx="1381498" cy="1323440"/>
          </a:xfrm>
          <a:prstGeom prst="rect">
            <a:avLst/>
          </a:prstGeom>
        </p:spPr>
      </p:pic>
    </p:spTree>
    <p:extLst>
      <p:ext uri="{BB962C8B-B14F-4D97-AF65-F5344CB8AC3E}">
        <p14:creationId xmlns:p14="http://schemas.microsoft.com/office/powerpoint/2010/main" val="566061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p:txBody>
          <a:bodyPr/>
          <a:lstStyle/>
          <a:p>
            <a:r>
              <a:rPr lang="en-US" dirty="0"/>
              <a:t>testy</a:t>
            </a:r>
          </a:p>
        </p:txBody>
      </p:sp>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grpSp>
        <p:nvGrpSpPr>
          <p:cNvPr id="11" name="Group 10"/>
          <p:cNvGrpSpPr/>
          <p:nvPr/>
        </p:nvGrpSpPr>
        <p:grpSpPr>
          <a:xfrm>
            <a:off x="303910" y="5874099"/>
            <a:ext cx="1143890" cy="954163"/>
            <a:chOff x="303910" y="5874099"/>
            <a:chExt cx="1143890" cy="954163"/>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5360"/>
          <a:stretch/>
        </p:blipFill>
        <p:spPr bwMode="auto">
          <a:xfrm>
            <a:off x="1800398" y="6159303"/>
            <a:ext cx="2086271" cy="69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tretch>
            <a:fillRect/>
          </a:stretch>
        </p:blipFill>
        <p:spPr bwMode="auto">
          <a:xfrm>
            <a:off x="3048000" y="57150"/>
            <a:ext cx="6097804" cy="676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r="16499"/>
          <a:stretch/>
        </p:blipFill>
        <p:spPr bwMode="auto">
          <a:xfrm>
            <a:off x="1803668" y="5874099"/>
            <a:ext cx="1288462"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Text Placeholder 8"/>
          <p:cNvSpPr txBox="1">
            <a:spLocks/>
          </p:cNvSpPr>
          <p:nvPr/>
        </p:nvSpPr>
        <p:spPr>
          <a:xfrm>
            <a:off x="608710" y="1752600"/>
            <a:ext cx="2667890" cy="39745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chemeClr val="tx2">
                    <a:lumMod val="75000"/>
                  </a:schemeClr>
                </a:solidFill>
              </a:rPr>
              <a:t>Completed &amp;</a:t>
            </a:r>
            <a:br>
              <a:rPr lang="en-US" sz="2000" dirty="0">
                <a:solidFill>
                  <a:schemeClr val="tx2">
                    <a:lumMod val="75000"/>
                  </a:schemeClr>
                </a:solidFill>
              </a:rPr>
            </a:br>
            <a:r>
              <a:rPr lang="en-US" sz="2000" dirty="0">
                <a:solidFill>
                  <a:schemeClr val="tx2">
                    <a:lumMod val="75000"/>
                  </a:schemeClr>
                </a:solidFill>
              </a:rPr>
              <a:t>Open to Traffic</a:t>
            </a:r>
            <a:br>
              <a:rPr lang="en-US" sz="2000" dirty="0">
                <a:solidFill>
                  <a:schemeClr val="tx2">
                    <a:lumMod val="75000"/>
                  </a:schemeClr>
                </a:solidFill>
              </a:rPr>
            </a:br>
            <a:endParaRPr lang="en-US" sz="2000" dirty="0">
              <a:solidFill>
                <a:schemeClr val="tx2">
                  <a:lumMod val="75000"/>
                </a:schemeClr>
              </a:solidFill>
            </a:endParaRPr>
          </a:p>
          <a:p>
            <a:r>
              <a:rPr lang="en-US" sz="2000" dirty="0">
                <a:solidFill>
                  <a:schemeClr val="tx2">
                    <a:lumMod val="75000"/>
                  </a:schemeClr>
                </a:solidFill>
              </a:rPr>
              <a:t>Unfunded</a:t>
            </a:r>
            <a:br>
              <a:rPr lang="en-US" sz="2000" dirty="0">
                <a:solidFill>
                  <a:schemeClr val="tx2">
                    <a:lumMod val="75000"/>
                  </a:schemeClr>
                </a:solidFill>
              </a:rPr>
            </a:br>
            <a:r>
              <a:rPr lang="en-US" sz="2000" dirty="0">
                <a:solidFill>
                  <a:schemeClr val="tx2">
                    <a:lumMod val="75000"/>
                  </a:schemeClr>
                </a:solidFill>
              </a:rPr>
              <a:t>Portions</a:t>
            </a:r>
            <a:br>
              <a:rPr lang="en-US" sz="2000" dirty="0">
                <a:solidFill>
                  <a:schemeClr val="tx2">
                    <a:lumMod val="75000"/>
                  </a:schemeClr>
                </a:solidFill>
              </a:rPr>
            </a:br>
            <a:endParaRPr lang="en-US" sz="2000" dirty="0">
              <a:solidFill>
                <a:schemeClr val="tx2">
                  <a:lumMod val="75000"/>
                </a:schemeClr>
              </a:solidFill>
            </a:endParaRPr>
          </a:p>
          <a:p>
            <a:r>
              <a:rPr lang="en-US" sz="2000" dirty="0" err="1">
                <a:solidFill>
                  <a:schemeClr val="tx2">
                    <a:lumMod val="75000"/>
                  </a:schemeClr>
                </a:solidFill>
              </a:rPr>
              <a:t>ArDOT</a:t>
            </a:r>
            <a:r>
              <a:rPr lang="en-US" sz="2000" dirty="0">
                <a:solidFill>
                  <a:schemeClr val="tx2">
                    <a:lumMod val="75000"/>
                  </a:schemeClr>
                </a:solidFill>
              </a:rPr>
              <a:t> Portion</a:t>
            </a:r>
            <a:br>
              <a:rPr lang="en-US" sz="2000" dirty="0">
                <a:solidFill>
                  <a:schemeClr val="tx2">
                    <a:lumMod val="75000"/>
                  </a:schemeClr>
                </a:solidFill>
              </a:rPr>
            </a:br>
            <a:endParaRPr lang="en-US" sz="2000" dirty="0">
              <a:solidFill>
                <a:schemeClr val="tx2">
                  <a:lumMod val="75000"/>
                </a:schemeClr>
              </a:solidFill>
            </a:endParaRPr>
          </a:p>
          <a:p>
            <a:endParaRPr lang="en-US" sz="2000" dirty="0">
              <a:solidFill>
                <a:schemeClr val="tx2">
                  <a:lumMod val="75000"/>
                </a:schemeClr>
              </a:solidFill>
            </a:endParaRPr>
          </a:p>
          <a:p>
            <a:r>
              <a:rPr lang="en-US" sz="2000" dirty="0">
                <a:solidFill>
                  <a:schemeClr val="tx2">
                    <a:lumMod val="75000"/>
                  </a:schemeClr>
                </a:solidFill>
              </a:rPr>
              <a:t>SIU Limits</a:t>
            </a:r>
          </a:p>
          <a:p>
            <a:endParaRPr lang="en-US" sz="2400" dirty="0"/>
          </a:p>
          <a:p>
            <a:endParaRPr lang="en-US" sz="2400" dirty="0"/>
          </a:p>
        </p:txBody>
      </p:sp>
      <p:cxnSp>
        <p:nvCxnSpPr>
          <p:cNvPr id="75" name="Straight Connector 74"/>
          <p:cNvCxnSpPr/>
          <p:nvPr/>
        </p:nvCxnSpPr>
        <p:spPr>
          <a:xfrm>
            <a:off x="381000" y="1952625"/>
            <a:ext cx="533400" cy="0"/>
          </a:xfrm>
          <a:prstGeom prst="line">
            <a:avLst/>
          </a:prstGeom>
          <a:ln w="76200">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81000" y="2895600"/>
            <a:ext cx="5334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505181" y="4835139"/>
            <a:ext cx="227710" cy="22860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5715000" y="3555230"/>
            <a:ext cx="1038054" cy="430887"/>
          </a:xfrm>
          <a:prstGeom prst="rect">
            <a:avLst/>
          </a:prstGeom>
          <a:noFill/>
        </p:spPr>
        <p:txBody>
          <a:bodyPr wrap="square" rtlCol="0">
            <a:spAutoFit/>
          </a:bodyPr>
          <a:lstStyle/>
          <a:p>
            <a:r>
              <a:rPr lang="en-US" sz="2200" b="1" dirty="0">
                <a:ln w="12700">
                  <a:solidFill>
                    <a:schemeClr val="bg1"/>
                  </a:solidFill>
                </a:ln>
                <a:effectLst>
                  <a:glow rad="228600">
                    <a:schemeClr val="accent6">
                      <a:satMod val="175000"/>
                      <a:alpha val="40000"/>
                    </a:schemeClr>
                  </a:glow>
                </a:effectLst>
              </a:rPr>
              <a:t>SIU 11</a:t>
            </a:r>
          </a:p>
        </p:txBody>
      </p:sp>
      <p:sp>
        <p:nvSpPr>
          <p:cNvPr id="84" name="TextBox 83"/>
          <p:cNvSpPr txBox="1"/>
          <p:nvPr/>
        </p:nvSpPr>
        <p:spPr>
          <a:xfrm>
            <a:off x="6629400" y="331113"/>
            <a:ext cx="1066800" cy="430887"/>
          </a:xfrm>
          <a:prstGeom prst="rect">
            <a:avLst/>
          </a:prstGeom>
          <a:noFill/>
        </p:spPr>
        <p:txBody>
          <a:bodyPr wrap="square" rtlCol="0">
            <a:spAutoFit/>
          </a:bodyPr>
          <a:lstStyle/>
          <a:p>
            <a:r>
              <a:rPr lang="en-US" sz="2200" b="1" dirty="0">
                <a:ln w="12700">
                  <a:solidFill>
                    <a:schemeClr val="bg1"/>
                  </a:solidFill>
                </a:ln>
                <a:effectLst>
                  <a:glow rad="228600">
                    <a:schemeClr val="accent6">
                      <a:satMod val="175000"/>
                      <a:alpha val="40000"/>
                    </a:schemeClr>
                  </a:glow>
                </a:effectLst>
              </a:rPr>
              <a:t>SIU 10</a:t>
            </a:r>
          </a:p>
        </p:txBody>
      </p:sp>
      <p:sp>
        <p:nvSpPr>
          <p:cNvPr id="85" name="TextBox 84"/>
          <p:cNvSpPr txBox="1"/>
          <p:nvPr/>
        </p:nvSpPr>
        <p:spPr>
          <a:xfrm>
            <a:off x="7848600" y="76200"/>
            <a:ext cx="914400" cy="430887"/>
          </a:xfrm>
          <a:prstGeom prst="rect">
            <a:avLst/>
          </a:prstGeom>
          <a:noFill/>
        </p:spPr>
        <p:txBody>
          <a:bodyPr wrap="square" rtlCol="0">
            <a:spAutoFit/>
          </a:bodyPr>
          <a:lstStyle/>
          <a:p>
            <a:r>
              <a:rPr lang="en-US" sz="2200" b="1" dirty="0">
                <a:ln w="12700">
                  <a:solidFill>
                    <a:schemeClr val="bg1"/>
                  </a:solidFill>
                </a:ln>
                <a:effectLst>
                  <a:glow rad="228600">
                    <a:schemeClr val="accent6">
                      <a:satMod val="175000"/>
                      <a:alpha val="40000"/>
                    </a:schemeClr>
                  </a:glow>
                </a:effectLst>
              </a:rPr>
              <a:t>SIU 9</a:t>
            </a: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3568" y="6505779"/>
            <a:ext cx="1013495" cy="15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TextBox 100"/>
          <p:cNvSpPr txBox="1"/>
          <p:nvPr/>
        </p:nvSpPr>
        <p:spPr>
          <a:xfrm>
            <a:off x="6248400" y="4800600"/>
            <a:ext cx="2743200" cy="1200329"/>
          </a:xfrm>
          <a:prstGeom prst="rect">
            <a:avLst/>
          </a:prstGeom>
          <a:noFill/>
        </p:spPr>
        <p:txBody>
          <a:bodyPr wrap="square" rtlCol="0">
            <a:spAutoFit/>
          </a:bodyPr>
          <a:lstStyle/>
          <a:p>
            <a:pPr algn="ctr"/>
            <a:r>
              <a:rPr lang="en-US" sz="3600" b="1" dirty="0">
                <a:ln w="22225">
                  <a:solidFill>
                    <a:schemeClr val="bg1"/>
                  </a:solidFill>
                </a:ln>
                <a:effectLst>
                  <a:glow rad="228600">
                    <a:schemeClr val="accent6">
                      <a:satMod val="175000"/>
                      <a:alpha val="40000"/>
                    </a:schemeClr>
                  </a:glow>
                </a:effectLst>
              </a:rPr>
              <a:t>I-69 in Mississippi</a:t>
            </a:r>
          </a:p>
        </p:txBody>
      </p:sp>
      <p:cxnSp>
        <p:nvCxnSpPr>
          <p:cNvPr id="103" name="Straight Connector 102"/>
          <p:cNvCxnSpPr/>
          <p:nvPr/>
        </p:nvCxnSpPr>
        <p:spPr>
          <a:xfrm>
            <a:off x="381000" y="3876937"/>
            <a:ext cx="5334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51607" y="720016"/>
            <a:ext cx="5896993" cy="6112490"/>
            <a:chOff x="2123058" y="1195432"/>
            <a:chExt cx="5618812" cy="5637074"/>
          </a:xfrm>
        </p:grpSpPr>
        <p:sp>
          <p:nvSpPr>
            <p:cNvPr id="98" name="Oval 97"/>
            <p:cNvSpPr>
              <a:spLocks noChangeAspect="1"/>
            </p:cNvSpPr>
            <p:nvPr/>
          </p:nvSpPr>
          <p:spPr>
            <a:xfrm>
              <a:off x="6778618" y="1262544"/>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a:spLocks noChangeAspect="1"/>
            </p:cNvSpPr>
            <p:nvPr/>
          </p:nvSpPr>
          <p:spPr>
            <a:xfrm>
              <a:off x="7577278" y="1195432"/>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416" r="40963"/>
            <a:stretch/>
          </p:blipFill>
          <p:spPr bwMode="auto">
            <a:xfrm>
              <a:off x="2123058" y="6260068"/>
              <a:ext cx="1188339" cy="572438"/>
            </a:xfrm>
            <a:prstGeom prst="rect">
              <a:avLst/>
            </a:prstGeom>
            <a:noFill/>
            <a:ln w="50800" cmpd="dbl">
              <a:noFill/>
              <a:miter lim="800000"/>
              <a:headEnd/>
              <a:tailEnd/>
            </a:ln>
            <a:extLst>
              <a:ext uri="{909E8E84-426E-40DD-AFC4-6F175D3DCCD1}">
                <a14:hiddenFill xmlns:a14="http://schemas.microsoft.com/office/drawing/2010/main">
                  <a:solidFill>
                    <a:schemeClr val="accent1"/>
                  </a:solidFill>
                </a14:hiddenFill>
              </a:ext>
            </a:extLst>
          </p:spPr>
        </p:pic>
        <p:sp>
          <p:nvSpPr>
            <p:cNvPr id="97" name="Oval 96"/>
            <p:cNvSpPr>
              <a:spLocks noChangeAspect="1"/>
            </p:cNvSpPr>
            <p:nvPr/>
          </p:nvSpPr>
          <p:spPr>
            <a:xfrm>
              <a:off x="3240336" y="6463718"/>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a:spLocks noChangeAspect="1"/>
            </p:cNvSpPr>
            <p:nvPr/>
          </p:nvSpPr>
          <p:spPr>
            <a:xfrm>
              <a:off x="2278601" y="6497274"/>
              <a:ext cx="164592" cy="164592"/>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369071" y="6153284"/>
              <a:ext cx="914400" cy="397374"/>
            </a:xfrm>
            <a:prstGeom prst="rect">
              <a:avLst/>
            </a:prstGeom>
            <a:noFill/>
          </p:spPr>
          <p:txBody>
            <a:bodyPr wrap="square" rtlCol="0">
              <a:spAutoFit/>
            </a:bodyPr>
            <a:lstStyle/>
            <a:p>
              <a:r>
                <a:rPr lang="en-US" sz="2200" b="1" dirty="0">
                  <a:ln w="12700">
                    <a:solidFill>
                      <a:schemeClr val="bg1"/>
                    </a:solidFill>
                  </a:ln>
                  <a:effectLst>
                    <a:glow rad="228600">
                      <a:schemeClr val="accent6">
                        <a:satMod val="175000"/>
                        <a:alpha val="40000"/>
                      </a:schemeClr>
                    </a:glow>
                  </a:effectLst>
                </a:rPr>
                <a:t>SIU 12</a:t>
              </a:r>
            </a:p>
          </p:txBody>
        </p:sp>
      </p:grpSp>
    </p:spTree>
    <p:extLst>
      <p:ext uri="{BB962C8B-B14F-4D97-AF65-F5344CB8AC3E}">
        <p14:creationId xmlns:p14="http://schemas.microsoft.com/office/powerpoint/2010/main" val="789610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grpSp>
        <p:nvGrpSpPr>
          <p:cNvPr id="7" name="Group 6"/>
          <p:cNvGrpSpPr/>
          <p:nvPr/>
        </p:nvGrpSpPr>
        <p:grpSpPr>
          <a:xfrm>
            <a:off x="303910" y="5874099"/>
            <a:ext cx="1143890" cy="954163"/>
            <a:chOff x="303910" y="5874099"/>
            <a:chExt cx="1143890" cy="954163"/>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3" name="Table 12"/>
          <p:cNvGraphicFramePr>
            <a:graphicFrameLocks noGrp="1"/>
          </p:cNvGraphicFramePr>
          <p:nvPr/>
        </p:nvGraphicFramePr>
        <p:xfrm>
          <a:off x="705547" y="2057400"/>
          <a:ext cx="7772400" cy="34290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685800">
                <a:tc>
                  <a:txBody>
                    <a:bodyPr/>
                    <a:lstStyle/>
                    <a:p>
                      <a:pPr algn="ctr"/>
                      <a:r>
                        <a:rPr lang="en-US" dirty="0"/>
                        <a:t>Status</a:t>
                      </a:r>
                    </a:p>
                  </a:txBody>
                  <a:tcPr anchor="ctr" anchorCtr="1">
                    <a:solidFill>
                      <a:schemeClr val="accent1">
                        <a:lumMod val="75000"/>
                        <a:alpha val="80000"/>
                      </a:schemeClr>
                    </a:solidFill>
                  </a:tcPr>
                </a:tc>
                <a:tc>
                  <a:txBody>
                    <a:bodyPr/>
                    <a:lstStyle/>
                    <a:p>
                      <a:pPr algn="ctr"/>
                      <a:r>
                        <a:rPr lang="en-US" dirty="0"/>
                        <a:t>Miles</a:t>
                      </a:r>
                    </a:p>
                  </a:txBody>
                  <a:tcPr anchor="ctr" anchorCtr="1">
                    <a:solidFill>
                      <a:schemeClr val="accent1">
                        <a:lumMod val="75000"/>
                        <a:alpha val="80000"/>
                      </a:schemeClr>
                    </a:solidFill>
                  </a:tcPr>
                </a:tc>
                <a:tc>
                  <a:txBody>
                    <a:bodyPr/>
                    <a:lstStyle/>
                    <a:p>
                      <a:pPr algn="ctr"/>
                      <a:r>
                        <a:rPr lang="en-US" dirty="0"/>
                        <a:t>Total (in millions)</a:t>
                      </a:r>
                    </a:p>
                  </a:txBody>
                  <a:tcPr anchor="ctr" anchorCtr="1">
                    <a:solidFill>
                      <a:schemeClr val="accent1">
                        <a:lumMod val="75000"/>
                        <a:alpha val="80000"/>
                      </a:schemeClr>
                    </a:solidFill>
                  </a:tcPr>
                </a:tc>
                <a:extLst>
                  <a:ext uri="{0D108BD9-81ED-4DB2-BD59-A6C34878D82A}">
                    <a16:rowId xmlns:a16="http://schemas.microsoft.com/office/drawing/2014/main" val="10000"/>
                  </a:ext>
                </a:extLst>
              </a:tr>
              <a:tr h="685800">
                <a:tc>
                  <a:txBody>
                    <a:bodyPr/>
                    <a:lstStyle/>
                    <a:p>
                      <a:pPr algn="ctr"/>
                      <a:r>
                        <a:rPr lang="en-US" dirty="0">
                          <a:solidFill>
                            <a:schemeClr val="bg1"/>
                          </a:solidFill>
                        </a:rPr>
                        <a:t>Completed</a:t>
                      </a:r>
                    </a:p>
                  </a:txBody>
                  <a:tcPr anchor="ctr" anchorCtr="1">
                    <a:solidFill>
                      <a:schemeClr val="accent1">
                        <a:lumMod val="75000"/>
                        <a:alpha val="66000"/>
                      </a:schemeClr>
                    </a:solidFill>
                  </a:tcPr>
                </a:tc>
                <a:tc>
                  <a:txBody>
                    <a:bodyPr/>
                    <a:lstStyle/>
                    <a:p>
                      <a:pPr algn="ctr"/>
                      <a:r>
                        <a:rPr lang="en-US" dirty="0">
                          <a:solidFill>
                            <a:schemeClr val="bg1"/>
                          </a:solidFill>
                        </a:rPr>
                        <a:t>65</a:t>
                      </a:r>
                    </a:p>
                  </a:txBody>
                  <a:tcPr anchor="ctr" anchorCtr="1">
                    <a:solidFill>
                      <a:schemeClr val="accent1">
                        <a:lumMod val="75000"/>
                        <a:alpha val="66000"/>
                      </a:schemeClr>
                    </a:solidFill>
                  </a:tcPr>
                </a:tc>
                <a:tc>
                  <a:txBody>
                    <a:bodyPr/>
                    <a:lstStyle/>
                    <a:p>
                      <a:pPr algn="ctr"/>
                      <a:r>
                        <a:rPr lang="en-US" dirty="0">
                          <a:solidFill>
                            <a:schemeClr val="bg1"/>
                          </a:solidFill>
                        </a:rPr>
                        <a:t>$731.4</a:t>
                      </a:r>
                    </a:p>
                  </a:txBody>
                  <a:tcPr anchor="ctr" anchorCtr="1">
                    <a:solidFill>
                      <a:schemeClr val="accent1">
                        <a:lumMod val="75000"/>
                        <a:alpha val="66000"/>
                      </a:schemeClr>
                    </a:solidFill>
                  </a:tcPr>
                </a:tc>
                <a:extLst>
                  <a:ext uri="{0D108BD9-81ED-4DB2-BD59-A6C34878D82A}">
                    <a16:rowId xmlns:a16="http://schemas.microsoft.com/office/drawing/2014/main" val="10001"/>
                  </a:ext>
                </a:extLst>
              </a:tr>
              <a:tr h="685800">
                <a:tc>
                  <a:txBody>
                    <a:bodyPr/>
                    <a:lstStyle/>
                    <a:p>
                      <a:pPr algn="ctr"/>
                      <a:r>
                        <a:rPr lang="en-US" dirty="0">
                          <a:solidFill>
                            <a:schemeClr val="bg1"/>
                          </a:solidFill>
                        </a:rPr>
                        <a:t>Under Construction</a:t>
                      </a:r>
                    </a:p>
                  </a:txBody>
                  <a:tcPr anchor="ctr" anchorCtr="1">
                    <a:solidFill>
                      <a:schemeClr val="accent1">
                        <a:lumMod val="75000"/>
                        <a:alpha val="66000"/>
                      </a:schemeClr>
                    </a:solidFill>
                  </a:tcPr>
                </a:tc>
                <a:tc>
                  <a:txBody>
                    <a:bodyPr/>
                    <a:lstStyle/>
                    <a:p>
                      <a:pPr algn="ctr"/>
                      <a:r>
                        <a:rPr lang="en-US" dirty="0">
                          <a:solidFill>
                            <a:schemeClr val="bg1"/>
                          </a:solidFill>
                        </a:rPr>
                        <a:t>0</a:t>
                      </a:r>
                    </a:p>
                  </a:txBody>
                  <a:tcPr anchor="ctr" anchorCtr="1">
                    <a:solidFill>
                      <a:schemeClr val="accent1">
                        <a:lumMod val="75000"/>
                        <a:alpha val="66000"/>
                      </a:schemeClr>
                    </a:solidFill>
                  </a:tcPr>
                </a:tc>
                <a:tc>
                  <a:txBody>
                    <a:bodyPr/>
                    <a:lstStyle/>
                    <a:p>
                      <a:pPr algn="ctr"/>
                      <a:r>
                        <a:rPr lang="en-US" dirty="0">
                          <a:solidFill>
                            <a:schemeClr val="bg1"/>
                          </a:solidFill>
                        </a:rPr>
                        <a:t>$0.0</a:t>
                      </a:r>
                    </a:p>
                  </a:txBody>
                  <a:tcPr anchor="ctr" anchorCtr="1">
                    <a:solidFill>
                      <a:schemeClr val="accent1">
                        <a:lumMod val="75000"/>
                        <a:alpha val="66000"/>
                      </a:schemeClr>
                    </a:solidFill>
                  </a:tcPr>
                </a:tc>
                <a:extLst>
                  <a:ext uri="{0D108BD9-81ED-4DB2-BD59-A6C34878D82A}">
                    <a16:rowId xmlns:a16="http://schemas.microsoft.com/office/drawing/2014/main" val="10002"/>
                  </a:ext>
                </a:extLst>
              </a:tr>
              <a:tr h="685800">
                <a:tc>
                  <a:txBody>
                    <a:bodyPr/>
                    <a:lstStyle/>
                    <a:p>
                      <a:pPr algn="ctr"/>
                      <a:r>
                        <a:rPr lang="en-US" dirty="0">
                          <a:solidFill>
                            <a:schemeClr val="bg1"/>
                          </a:solidFill>
                        </a:rPr>
                        <a:t>Unfunded</a:t>
                      </a:r>
                    </a:p>
                  </a:txBody>
                  <a:tcPr anchor="ctr" anchorCtr="1">
                    <a:solidFill>
                      <a:schemeClr val="accent1">
                        <a:lumMod val="75000"/>
                        <a:alpha val="66000"/>
                      </a:schemeClr>
                    </a:solidFill>
                  </a:tcPr>
                </a:tc>
                <a:tc>
                  <a:txBody>
                    <a:bodyPr/>
                    <a:lstStyle/>
                    <a:p>
                      <a:pPr algn="ctr"/>
                      <a:r>
                        <a:rPr lang="en-US" dirty="0">
                          <a:solidFill>
                            <a:schemeClr val="bg1"/>
                          </a:solidFill>
                        </a:rPr>
                        <a:t>113</a:t>
                      </a:r>
                    </a:p>
                  </a:txBody>
                  <a:tcPr anchor="ctr" anchorCtr="1">
                    <a:solidFill>
                      <a:schemeClr val="accent1">
                        <a:lumMod val="75000"/>
                        <a:alpha val="66000"/>
                      </a:schemeClr>
                    </a:solidFill>
                  </a:tcPr>
                </a:tc>
                <a:tc>
                  <a:txBody>
                    <a:bodyPr/>
                    <a:lstStyle/>
                    <a:p>
                      <a:pPr algn="ctr"/>
                      <a:r>
                        <a:rPr lang="en-US" dirty="0">
                          <a:solidFill>
                            <a:schemeClr val="bg1"/>
                          </a:solidFill>
                        </a:rPr>
                        <a:t>$1,827.0</a:t>
                      </a:r>
                    </a:p>
                  </a:txBody>
                  <a:tcPr anchor="ctr" anchorCtr="1">
                    <a:solidFill>
                      <a:schemeClr val="accent1">
                        <a:lumMod val="75000"/>
                        <a:alpha val="66000"/>
                      </a:schemeClr>
                    </a:solidFill>
                  </a:tcPr>
                </a:tc>
                <a:extLst>
                  <a:ext uri="{0D108BD9-81ED-4DB2-BD59-A6C34878D82A}">
                    <a16:rowId xmlns:a16="http://schemas.microsoft.com/office/drawing/2014/main" val="10003"/>
                  </a:ext>
                </a:extLst>
              </a:tr>
              <a:tr h="685800">
                <a:tc>
                  <a:txBody>
                    <a:bodyPr/>
                    <a:lstStyle/>
                    <a:p>
                      <a:pPr marL="0" algn="ctr" defTabSz="914400" rtl="0" eaLnBrk="1" latinLnBrk="0" hangingPunct="1"/>
                      <a:r>
                        <a:rPr lang="en-US" sz="1800" b="1" kern="1200" dirty="0">
                          <a:solidFill>
                            <a:schemeClr val="lt1"/>
                          </a:solidFill>
                          <a:latin typeface="+mn-lt"/>
                          <a:ea typeface="+mn-ea"/>
                          <a:cs typeface="+mn-cs"/>
                        </a:rPr>
                        <a:t>Totals</a:t>
                      </a:r>
                    </a:p>
                  </a:txBody>
                  <a:tcPr anchor="ctr" anchorCtr="1">
                    <a:solidFill>
                      <a:schemeClr val="accent1">
                        <a:lumMod val="75000"/>
                        <a:alpha val="80000"/>
                      </a:schemeClr>
                    </a:solidFill>
                  </a:tcPr>
                </a:tc>
                <a:tc>
                  <a:txBody>
                    <a:bodyPr/>
                    <a:lstStyle/>
                    <a:p>
                      <a:pPr marL="0" algn="ctr" defTabSz="914400" rtl="0" eaLnBrk="1" latinLnBrk="0" hangingPunct="1"/>
                      <a:r>
                        <a:rPr lang="en-US" sz="1800" b="1" kern="1200" dirty="0">
                          <a:solidFill>
                            <a:schemeClr val="lt1"/>
                          </a:solidFill>
                          <a:latin typeface="+mn-lt"/>
                          <a:ea typeface="+mn-ea"/>
                          <a:cs typeface="+mn-cs"/>
                        </a:rPr>
                        <a:t>178</a:t>
                      </a:r>
                    </a:p>
                  </a:txBody>
                  <a:tcPr anchor="ctr" anchorCtr="1">
                    <a:solidFill>
                      <a:schemeClr val="accent1">
                        <a:lumMod val="75000"/>
                        <a:alpha val="80000"/>
                      </a:schemeClr>
                    </a:solidFill>
                  </a:tcPr>
                </a:tc>
                <a:tc>
                  <a:txBody>
                    <a:bodyPr/>
                    <a:lstStyle/>
                    <a:p>
                      <a:pPr marL="0" algn="ctr" defTabSz="914400" rtl="0" eaLnBrk="1" latinLnBrk="0" hangingPunct="1"/>
                      <a:r>
                        <a:rPr lang="en-US" sz="1800" b="1" kern="1200" dirty="0">
                          <a:solidFill>
                            <a:schemeClr val="lt1"/>
                          </a:solidFill>
                          <a:latin typeface="+mn-lt"/>
                          <a:ea typeface="+mn-ea"/>
                          <a:cs typeface="+mn-cs"/>
                        </a:rPr>
                        <a:t>$2,558.4</a:t>
                      </a:r>
                    </a:p>
                  </a:txBody>
                  <a:tcPr anchor="ctr" anchorCtr="1">
                    <a:solidFill>
                      <a:schemeClr val="accent1">
                        <a:lumMod val="75000"/>
                        <a:alpha val="80000"/>
                      </a:schemeClr>
                    </a:solidFill>
                  </a:tcPr>
                </a:tc>
                <a:extLst>
                  <a:ext uri="{0D108BD9-81ED-4DB2-BD59-A6C34878D82A}">
                    <a16:rowId xmlns:a16="http://schemas.microsoft.com/office/drawing/2014/main" val="10004"/>
                  </a:ext>
                </a:extLst>
              </a:tr>
            </a:tbl>
          </a:graphicData>
        </a:graphic>
      </p:graphicFrame>
      <p:sp>
        <p:nvSpPr>
          <p:cNvPr id="10"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a:solidFill>
                  <a:schemeClr val="bg1"/>
                </a:solidFill>
              </a:rPr>
              <a:t>Funding</a:t>
            </a:r>
          </a:p>
        </p:txBody>
      </p:sp>
    </p:spTree>
    <p:extLst>
      <p:ext uri="{BB962C8B-B14F-4D97-AF65-F5344CB8AC3E}">
        <p14:creationId xmlns:p14="http://schemas.microsoft.com/office/powerpoint/2010/main" val="110471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sp>
        <p:nvSpPr>
          <p:cNvPr id="76"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a:solidFill>
                  <a:schemeClr val="bg1"/>
                </a:solidFill>
              </a:rPr>
              <a:t>SIU 9</a:t>
            </a:r>
          </a:p>
        </p:txBody>
      </p:sp>
      <p:grpSp>
        <p:nvGrpSpPr>
          <p:cNvPr id="2" name="Group 1"/>
          <p:cNvGrpSpPr/>
          <p:nvPr/>
        </p:nvGrpSpPr>
        <p:grpSpPr>
          <a:xfrm>
            <a:off x="4114800" y="5604377"/>
            <a:ext cx="4762021" cy="276999"/>
            <a:chOff x="4114800" y="5604377"/>
            <a:chExt cx="4767758" cy="276999"/>
          </a:xfrm>
        </p:grpSpPr>
        <p:cxnSp>
          <p:nvCxnSpPr>
            <p:cNvPr id="25" name="Straight Connector 24"/>
            <p:cNvCxnSpPr/>
            <p:nvPr/>
          </p:nvCxnSpPr>
          <p:spPr>
            <a:xfrm>
              <a:off x="4114800" y="5759811"/>
              <a:ext cx="5334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254240" y="5683611"/>
              <a:ext cx="137160" cy="13716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613254" y="5604377"/>
              <a:ext cx="4269304" cy="276999"/>
            </a:xfrm>
            <a:prstGeom prst="rect">
              <a:avLst/>
            </a:prstGeom>
            <a:noFill/>
          </p:spPr>
          <p:txBody>
            <a:bodyPr wrap="square" rtlCol="0">
              <a:spAutoFit/>
            </a:bodyPr>
            <a:lstStyle/>
            <a:p>
              <a:r>
                <a:rPr lang="en-US" sz="1200" dirty="0">
                  <a:solidFill>
                    <a:schemeClr val="tx2">
                      <a:lumMod val="75000"/>
                    </a:schemeClr>
                  </a:solidFill>
                </a:rPr>
                <a:t>Completed and Open to Traffic                         SIU Limits</a:t>
              </a:r>
              <a:endParaRPr lang="en-US" sz="1200" dirty="0"/>
            </a:p>
          </p:txBody>
        </p:sp>
      </p:grpSp>
      <p:pic>
        <p:nvPicPr>
          <p:cNvPr id="2051"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 contrast="31000"/>
                    </a14:imgEffect>
                  </a14:imgLayer>
                </a14:imgProps>
              </a:ext>
              <a:ext uri="{28A0092B-C50C-407E-A947-70E740481C1C}">
                <a14:useLocalDpi xmlns:a14="http://schemas.microsoft.com/office/drawing/2010/main" val="0"/>
              </a:ext>
            </a:extLst>
          </a:blip>
          <a:srcRect t="12508"/>
          <a:stretch/>
        </p:blipFill>
        <p:spPr bwMode="auto">
          <a:xfrm rot="390821">
            <a:off x="1745951" y="4994621"/>
            <a:ext cx="1272633" cy="1495112"/>
          </a:xfrm>
          <a:prstGeom prst="rect">
            <a:avLst/>
          </a:prstGeom>
          <a:noFill/>
          <a:ln w="76200" cmpd="dbl">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353813" y="1898617"/>
            <a:ext cx="5523007" cy="3663983"/>
          </a:xfrm>
          <a:prstGeom prst="rect">
            <a:avLst/>
          </a:prstGeom>
          <a:noFill/>
          <a:ln w="76200" cmpd="dbl">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88139">
            <a:off x="151710" y="1842064"/>
            <a:ext cx="2930455" cy="1302222"/>
          </a:xfrm>
          <a:prstGeom prst="rect">
            <a:avLst/>
          </a:prstGeom>
          <a:noFill/>
          <a:ln w="76200" cmpd="dbl">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nvGrpSpPr>
          <p:cNvPr id="11" name="Group 10"/>
          <p:cNvGrpSpPr/>
          <p:nvPr/>
        </p:nvGrpSpPr>
        <p:grpSpPr>
          <a:xfrm>
            <a:off x="303910" y="5874099"/>
            <a:ext cx="1143890" cy="954163"/>
            <a:chOff x="303910" y="5874099"/>
            <a:chExt cx="1143890" cy="954163"/>
          </a:xfrm>
        </p:grpSpPr>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3"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82808">
            <a:off x="233463" y="3503769"/>
            <a:ext cx="2374052" cy="1581748"/>
          </a:xfrm>
          <a:prstGeom prst="rect">
            <a:avLst/>
          </a:prstGeom>
          <a:noFill/>
          <a:ln w="76200" cmpd="dbl">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298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grpSp>
        <p:nvGrpSpPr>
          <p:cNvPr id="11" name="Group 10"/>
          <p:cNvGrpSpPr/>
          <p:nvPr/>
        </p:nvGrpSpPr>
        <p:grpSpPr>
          <a:xfrm>
            <a:off x="303910" y="5874099"/>
            <a:ext cx="1143890" cy="954163"/>
            <a:chOff x="303910" y="5874099"/>
            <a:chExt cx="1143890" cy="954163"/>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2" name="Straight Connector 31"/>
          <p:cNvCxnSpPr/>
          <p:nvPr/>
        </p:nvCxnSpPr>
        <p:spPr>
          <a:xfrm>
            <a:off x="2764531" y="5610922"/>
            <a:ext cx="6644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153400" y="5534722"/>
            <a:ext cx="137160" cy="13716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86199" y="5481934"/>
            <a:ext cx="5861691" cy="461665"/>
          </a:xfrm>
          <a:prstGeom prst="rect">
            <a:avLst/>
          </a:prstGeom>
          <a:noFill/>
        </p:spPr>
        <p:txBody>
          <a:bodyPr wrap="square" rtlCol="0">
            <a:spAutoFit/>
          </a:bodyPr>
          <a:lstStyle/>
          <a:p>
            <a:r>
              <a:rPr lang="en-US" sz="1200" dirty="0">
                <a:solidFill>
                  <a:schemeClr val="tx2">
                    <a:lumMod val="75000"/>
                  </a:schemeClr>
                </a:solidFill>
              </a:rPr>
              <a:t>   Completed and Open to Traffic                           Unfunded Portions                         SIU Limits</a:t>
            </a:r>
          </a:p>
          <a:p>
            <a:endParaRPr lang="en-US" sz="1200" dirty="0"/>
          </a:p>
        </p:txBody>
      </p:sp>
      <p:cxnSp>
        <p:nvCxnSpPr>
          <p:cNvPr id="40" name="Straight Connector 39"/>
          <p:cNvCxnSpPr/>
          <p:nvPr/>
        </p:nvCxnSpPr>
        <p:spPr>
          <a:xfrm>
            <a:off x="5583931" y="5614416"/>
            <a:ext cx="664469"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noChangeAspect="1"/>
          </p:cNvGrpSpPr>
          <p:nvPr/>
        </p:nvGrpSpPr>
        <p:grpSpPr>
          <a:xfrm>
            <a:off x="3581400" y="1972571"/>
            <a:ext cx="5119575" cy="3342180"/>
            <a:chOff x="2889189" y="2356611"/>
            <a:chExt cx="5349936" cy="3492565"/>
          </a:xfrm>
        </p:grpSpPr>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89189" y="2356611"/>
              <a:ext cx="5349936" cy="3492565"/>
            </a:xfrm>
            <a:prstGeom prst="rect">
              <a:avLst/>
            </a:prstGeom>
            <a:noFill/>
            <a:ln w="50800" cmpd="dbl">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197" r="1"/>
            <a:stretch/>
          </p:blipFill>
          <p:spPr bwMode="auto">
            <a:xfrm>
              <a:off x="4538981" y="2828544"/>
              <a:ext cx="433007" cy="385261"/>
            </a:xfrm>
            <a:prstGeom prst="rect">
              <a:avLst/>
            </a:prstGeom>
            <a:noFill/>
            <a:ln w="50800" cmpd="dbl">
              <a:noFill/>
              <a:miter lim="800000"/>
              <a:headEnd/>
              <a:tailEnd/>
            </a:ln>
            <a:extLst>
              <a:ext uri="{909E8E84-426E-40DD-AFC4-6F175D3DCCD1}">
                <a14:hiddenFill xmlns:a14="http://schemas.microsoft.com/office/drawing/2010/main">
                  <a:solidFill>
                    <a:schemeClr val="accent1"/>
                  </a:solidFill>
                </a14:hiddenFill>
              </a:ext>
            </a:extLst>
          </p:spPr>
        </p:pic>
      </p:grpSp>
      <p:sp>
        <p:nvSpPr>
          <p:cNvPr id="22"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a:solidFill>
                  <a:schemeClr val="bg1"/>
                </a:solidFill>
              </a:rPr>
              <a:t>SIU 10</a:t>
            </a:r>
          </a:p>
        </p:txBody>
      </p:sp>
      <p:grpSp>
        <p:nvGrpSpPr>
          <p:cNvPr id="10" name="Group 9"/>
          <p:cNvGrpSpPr>
            <a:grpSpLocks noChangeAspect="1"/>
          </p:cNvGrpSpPr>
          <p:nvPr/>
        </p:nvGrpSpPr>
        <p:grpSpPr>
          <a:xfrm>
            <a:off x="628188" y="2989391"/>
            <a:ext cx="2648412" cy="1735009"/>
            <a:chOff x="705547" y="2178908"/>
            <a:chExt cx="2317433" cy="1518180"/>
          </a:xfrm>
        </p:grpSpPr>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65000"/>
                      </a14:imgEffect>
                      <a14:imgEffect>
                        <a14:colorTemperature colorTemp="8800"/>
                      </a14:imgEffect>
                      <a14:imgEffect>
                        <a14:brightnessContrast bright="39000" contrast="19000"/>
                      </a14:imgEffect>
                    </a14:imgLayer>
                  </a14:imgProps>
                </a:ext>
                <a:ext uri="{28A0092B-C50C-407E-A947-70E740481C1C}">
                  <a14:useLocalDpi xmlns:a14="http://schemas.microsoft.com/office/drawing/2010/main" val="0"/>
                </a:ext>
              </a:extLst>
            </a:blip>
            <a:srcRect/>
            <a:stretch>
              <a:fillRect/>
            </a:stretch>
          </p:blipFill>
          <p:spPr bwMode="auto">
            <a:xfrm rot="20654304">
              <a:off x="705547" y="2178908"/>
              <a:ext cx="1962150" cy="1466850"/>
            </a:xfrm>
            <a:prstGeom prst="rect">
              <a:avLst/>
            </a:prstGeom>
            <a:noFill/>
            <a:ln w="76200" cmpd="dbl">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rot="20639765">
              <a:off x="1875480" y="3481644"/>
              <a:ext cx="1147500" cy="215444"/>
            </a:xfrm>
            <a:prstGeom prst="rect">
              <a:avLst/>
            </a:prstGeom>
            <a:noFill/>
          </p:spPr>
          <p:txBody>
            <a:bodyPr wrap="square" rtlCol="0">
              <a:spAutoFit/>
            </a:bodyPr>
            <a:lstStyle/>
            <a:p>
              <a:r>
                <a:rPr lang="en-US" sz="800" dirty="0"/>
                <a:t>Robert Lee (10/08/06)</a:t>
              </a:r>
            </a:p>
          </p:txBody>
        </p:sp>
      </p:grpSp>
    </p:spTree>
    <p:extLst>
      <p:ext uri="{BB962C8B-B14F-4D97-AF65-F5344CB8AC3E}">
        <p14:creationId xmlns:p14="http://schemas.microsoft.com/office/powerpoint/2010/main" val="341804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0667">
            <a:off x="897414" y="1729377"/>
            <a:ext cx="2353887" cy="1765415"/>
          </a:xfrm>
          <a:prstGeom prst="rect">
            <a:avLst/>
          </a:prstGeom>
          <a:ln w="76200" cmpd="dbl">
            <a:solidFill>
              <a:schemeClr val="accent1"/>
            </a:solid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66106">
            <a:off x="228775" y="3412428"/>
            <a:ext cx="2393657" cy="1795243"/>
          </a:xfrm>
          <a:prstGeom prst="rect">
            <a:avLst/>
          </a:prstGeom>
          <a:ln w="76200" cmpd="dbl">
            <a:solidFill>
              <a:schemeClr val="accent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70578">
            <a:off x="2641029" y="2926849"/>
            <a:ext cx="1765712" cy="2354283"/>
          </a:xfrm>
          <a:prstGeom prst="rect">
            <a:avLst/>
          </a:prstGeom>
          <a:ln w="76200" cmpd="dbl">
            <a:solidFill>
              <a:schemeClr val="accent1"/>
            </a:solidFill>
          </a:ln>
        </p:spPr>
      </p:pic>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grpSp>
        <p:nvGrpSpPr>
          <p:cNvPr id="11" name="Group 10"/>
          <p:cNvGrpSpPr/>
          <p:nvPr/>
        </p:nvGrpSpPr>
        <p:grpSpPr>
          <a:xfrm>
            <a:off x="303910" y="5874099"/>
            <a:ext cx="1143890" cy="954163"/>
            <a:chOff x="303910" y="5874099"/>
            <a:chExt cx="1143890" cy="954163"/>
          </a:xfrm>
        </p:grpSpPr>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9527" y="0"/>
            <a:ext cx="4558273" cy="6833822"/>
          </a:xfrm>
          <a:prstGeom prst="rect">
            <a:avLst/>
          </a:prstGeom>
          <a:noFill/>
          <a:ln w="76200" cmpd="dbl">
            <a:no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685800" y="5591086"/>
            <a:ext cx="4114800" cy="461665"/>
            <a:chOff x="1295400" y="5591086"/>
            <a:chExt cx="4114800" cy="461665"/>
          </a:xfrm>
        </p:grpSpPr>
        <p:cxnSp>
          <p:nvCxnSpPr>
            <p:cNvPr id="79" name="Straight Connector 78"/>
            <p:cNvCxnSpPr/>
            <p:nvPr/>
          </p:nvCxnSpPr>
          <p:spPr>
            <a:xfrm>
              <a:off x="1295400" y="5729067"/>
              <a:ext cx="3657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139440" y="5652867"/>
              <a:ext cx="137160" cy="13716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45920" y="5591086"/>
              <a:ext cx="3764280" cy="461665"/>
            </a:xfrm>
            <a:prstGeom prst="rect">
              <a:avLst/>
            </a:prstGeom>
            <a:noFill/>
          </p:spPr>
          <p:txBody>
            <a:bodyPr wrap="square" rtlCol="0">
              <a:spAutoFit/>
            </a:bodyPr>
            <a:lstStyle/>
            <a:p>
              <a:r>
                <a:rPr lang="en-US" sz="1200" dirty="0">
                  <a:solidFill>
                    <a:schemeClr val="tx2">
                      <a:lumMod val="75000"/>
                    </a:schemeClr>
                  </a:solidFill>
                </a:rPr>
                <a:t>Unfunded Portions              SIU Limits</a:t>
              </a:r>
            </a:p>
            <a:p>
              <a:endParaRPr lang="en-US" sz="1200" dirty="0"/>
            </a:p>
          </p:txBody>
        </p:sp>
      </p:grpSp>
      <p:sp>
        <p:nvSpPr>
          <p:cNvPr id="16"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a:ln w="3175">
                  <a:solidFill>
                    <a:schemeClr val="tx1"/>
                  </a:solidFill>
                </a:ln>
                <a:solidFill>
                  <a:schemeClr val="bg1"/>
                </a:solidFill>
                <a:effectLst>
                  <a:glow rad="228600">
                    <a:schemeClr val="accent6">
                      <a:satMod val="175000"/>
                      <a:alpha val="40000"/>
                    </a:schemeClr>
                  </a:glow>
                </a:effectLst>
              </a:rPr>
              <a:t>SIU 11</a:t>
            </a:r>
          </a:p>
        </p:txBody>
      </p:sp>
    </p:spTree>
    <p:extLst>
      <p:ext uri="{BB962C8B-B14F-4D97-AF65-F5344CB8AC3E}">
        <p14:creationId xmlns:p14="http://schemas.microsoft.com/office/powerpoint/2010/main" val="4208087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23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79592"/>
              <a:ext cx="9144000" cy="978408"/>
            </a:xfrm>
            <a:prstGeom prst="rect">
              <a:avLst/>
            </a:prstGeom>
          </p:spPr>
        </p:pic>
      </p:grpSp>
      <p:grpSp>
        <p:nvGrpSpPr>
          <p:cNvPr id="11" name="Group 10"/>
          <p:cNvGrpSpPr/>
          <p:nvPr/>
        </p:nvGrpSpPr>
        <p:grpSpPr>
          <a:xfrm>
            <a:off x="303910" y="5874099"/>
            <a:ext cx="1143890" cy="954163"/>
            <a:chOff x="303910" y="5874099"/>
            <a:chExt cx="1143890" cy="954163"/>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074" y="5943599"/>
              <a:ext cx="958726" cy="88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10" y="5874099"/>
              <a:ext cx="40163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524000" y="5558135"/>
            <a:ext cx="6096000" cy="461665"/>
            <a:chOff x="961031" y="5558135"/>
            <a:chExt cx="6096000" cy="461665"/>
          </a:xfrm>
        </p:grpSpPr>
        <p:sp>
          <p:nvSpPr>
            <p:cNvPr id="3" name="TextBox 2"/>
            <p:cNvSpPr txBox="1"/>
            <p:nvPr/>
          </p:nvSpPr>
          <p:spPr>
            <a:xfrm>
              <a:off x="961031" y="5558135"/>
              <a:ext cx="6096000" cy="461665"/>
            </a:xfrm>
            <a:prstGeom prst="rect">
              <a:avLst/>
            </a:prstGeom>
            <a:noFill/>
          </p:spPr>
          <p:txBody>
            <a:bodyPr wrap="square" rtlCol="0">
              <a:spAutoFit/>
            </a:bodyPr>
            <a:lstStyle/>
            <a:p>
              <a:r>
                <a:rPr lang="en-US" sz="1200" dirty="0">
                  <a:solidFill>
                    <a:schemeClr val="tx2">
                      <a:lumMod val="75000"/>
                    </a:schemeClr>
                  </a:solidFill>
                </a:rPr>
                <a:t>                           </a:t>
              </a:r>
              <a:r>
                <a:rPr lang="en-US" sz="1200" dirty="0" err="1">
                  <a:solidFill>
                    <a:schemeClr val="tx2">
                      <a:lumMod val="75000"/>
                    </a:schemeClr>
                  </a:solidFill>
                </a:rPr>
                <a:t>ArDOT</a:t>
              </a:r>
              <a:r>
                <a:rPr lang="en-US" sz="1200" dirty="0">
                  <a:solidFill>
                    <a:schemeClr val="tx2">
                      <a:lumMod val="75000"/>
                    </a:schemeClr>
                  </a:solidFill>
                </a:rPr>
                <a:t> Portion	Unfunded Portions	    SIU Limits</a:t>
              </a:r>
            </a:p>
            <a:p>
              <a:endParaRPr lang="en-US" sz="1200" dirty="0"/>
            </a:p>
          </p:txBody>
        </p:sp>
        <p:cxnSp>
          <p:nvCxnSpPr>
            <p:cNvPr id="75" name="Straight Connector 74"/>
            <p:cNvCxnSpPr/>
            <p:nvPr/>
          </p:nvCxnSpPr>
          <p:spPr>
            <a:xfrm>
              <a:off x="1428029" y="5714515"/>
              <a:ext cx="36576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262271" y="5714515"/>
              <a:ext cx="36576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5495462" y="5650671"/>
              <a:ext cx="137160" cy="137160"/>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8"/>
          <p:cNvSpPr txBox="1">
            <a:spLocks/>
          </p:cNvSpPr>
          <p:nvPr/>
        </p:nvSpPr>
        <p:spPr>
          <a:xfrm>
            <a:off x="3298306" y="228600"/>
            <a:ext cx="5312294"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5400" dirty="0">
                <a:solidFill>
                  <a:schemeClr val="bg1"/>
                </a:solidFill>
              </a:rPr>
              <a:t>SIU 12</a:t>
            </a:r>
          </a:p>
        </p:txBody>
      </p:sp>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31890">
            <a:off x="5692157" y="1686315"/>
            <a:ext cx="3089680" cy="2315650"/>
          </a:xfrm>
          <a:prstGeom prst="rect">
            <a:avLst/>
          </a:prstGeom>
          <a:noFill/>
          <a:ln w="76200" cmpd="dbl">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5834" t="1835" r="14382" b="32110"/>
          <a:stretch/>
        </p:blipFill>
        <p:spPr>
          <a:xfrm rot="21017003">
            <a:off x="680098" y="1558456"/>
            <a:ext cx="2399942" cy="2571367"/>
          </a:xfrm>
          <a:prstGeom prst="rect">
            <a:avLst/>
          </a:prstGeom>
          <a:ln w="76200" cmpd="dbl">
            <a:solidFill>
              <a:schemeClr val="accent1"/>
            </a:solidFill>
          </a:ln>
        </p:spPr>
      </p:pic>
      <p:pic>
        <p:nvPicPr>
          <p:cNvPr id="51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923680"/>
            <a:ext cx="5547063" cy="1600200"/>
          </a:xfrm>
          <a:prstGeom prst="rect">
            <a:avLst/>
          </a:prstGeom>
          <a:noFill/>
          <a:ln w="76200" cmpd="dbl">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5502099" y="1694871"/>
            <a:ext cx="300082" cy="369332"/>
          </a:xfrm>
          <a:prstGeom prst="rect">
            <a:avLst/>
          </a:prstGeom>
          <a:noFill/>
        </p:spPr>
        <p:txBody>
          <a:bodyPr wrap="none" rtlCol="0">
            <a:spAutoFit/>
          </a:bodyPr>
          <a:lstStyle/>
          <a:p>
            <a:r>
              <a:rPr lang="en-US" dirty="0">
                <a:solidFill>
                  <a:schemeClr val="accent1"/>
                </a:solidFill>
              </a:rPr>
              <a:t>*</a:t>
            </a:r>
          </a:p>
        </p:txBody>
      </p:sp>
      <p:sp>
        <p:nvSpPr>
          <p:cNvPr id="25" name="TextBox 24"/>
          <p:cNvSpPr txBox="1"/>
          <p:nvPr/>
        </p:nvSpPr>
        <p:spPr>
          <a:xfrm>
            <a:off x="3124200" y="6591020"/>
            <a:ext cx="1524000" cy="215444"/>
          </a:xfrm>
          <a:prstGeom prst="rect">
            <a:avLst/>
          </a:prstGeom>
          <a:noFill/>
        </p:spPr>
        <p:txBody>
          <a:bodyPr wrap="square" rtlCol="0">
            <a:spAutoFit/>
          </a:bodyPr>
          <a:lstStyle/>
          <a:p>
            <a:r>
              <a:rPr lang="en-US" sz="800" dirty="0">
                <a:solidFill>
                  <a:schemeClr val="bg1"/>
                </a:solidFill>
              </a:rPr>
              <a:t>* Images courtesy of </a:t>
            </a:r>
            <a:r>
              <a:rPr lang="en-US" sz="800" dirty="0" err="1">
                <a:solidFill>
                  <a:schemeClr val="bg1"/>
                </a:solidFill>
              </a:rPr>
              <a:t>ArDOT</a:t>
            </a:r>
            <a:endParaRPr lang="en-US" sz="800" dirty="0">
              <a:solidFill>
                <a:schemeClr val="bg1"/>
              </a:solidFill>
            </a:endParaRPr>
          </a:p>
        </p:txBody>
      </p:sp>
      <p:sp>
        <p:nvSpPr>
          <p:cNvPr id="20" name="TextBox 19"/>
          <p:cNvSpPr txBox="1"/>
          <p:nvPr/>
        </p:nvSpPr>
        <p:spPr>
          <a:xfrm>
            <a:off x="160627" y="1723015"/>
            <a:ext cx="300082" cy="369332"/>
          </a:xfrm>
          <a:prstGeom prst="rect">
            <a:avLst/>
          </a:prstGeom>
          <a:noFill/>
        </p:spPr>
        <p:txBody>
          <a:bodyPr wrap="none" rtlCol="0">
            <a:spAutoFit/>
          </a:bodyPr>
          <a:lstStyle/>
          <a:p>
            <a:r>
              <a:rPr lang="en-US" dirty="0">
                <a:solidFill>
                  <a:schemeClr val="accent1"/>
                </a:solidFill>
              </a:rPr>
              <a:t>*</a:t>
            </a:r>
          </a:p>
        </p:txBody>
      </p:sp>
    </p:spTree>
    <p:extLst>
      <p:ext uri="{BB962C8B-B14F-4D97-AF65-F5344CB8AC3E}">
        <p14:creationId xmlns:p14="http://schemas.microsoft.com/office/powerpoint/2010/main" val="379988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3293D891-D1EB-4C66-84EE-DAF0D3C405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800100" y="2846388"/>
            <a:ext cx="7543800" cy="1470025"/>
          </a:xfrm>
        </p:spPr>
        <p:txBody>
          <a:bodyPr>
            <a:normAutofit/>
          </a:bodyPr>
          <a:lstStyle/>
          <a:p>
            <a:pPr algn="ctr"/>
            <a:r>
              <a:rPr lang="en-US" sz="6600" dirty="0"/>
              <a:t>Tennessee</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26</a:t>
            </a:fld>
            <a:endParaRPr lang="en-US" dirty="0"/>
          </a:p>
        </p:txBody>
      </p:sp>
      <p:pic>
        <p:nvPicPr>
          <p:cNvPr id="5" name="Picture 4">
            <a:extLst>
              <a:ext uri="{FF2B5EF4-FFF2-40B4-BE49-F238E27FC236}">
                <a16:creationId xmlns:a16="http://schemas.microsoft.com/office/drawing/2014/main" id="{9FA4301A-0AE7-416D-9668-C797790A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441474"/>
            <a:ext cx="3959856" cy="173072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266"/>
            <a:ext cx="8001000" cy="563562"/>
          </a:xfrm>
        </p:spPr>
        <p:txBody>
          <a:bodyPr/>
          <a:lstStyle/>
          <a:p>
            <a:r>
              <a:rPr lang="en-US" dirty="0"/>
              <a:t>Tennessee Route Map</a:t>
            </a:r>
          </a:p>
        </p:txBody>
      </p:sp>
      <p:sp>
        <p:nvSpPr>
          <p:cNvPr id="3" name="Content Placeholder 2"/>
          <p:cNvSpPr>
            <a:spLocks noGrp="1"/>
          </p:cNvSpPr>
          <p:nvPr>
            <p:ph idx="1"/>
          </p:nvPr>
        </p:nvSpPr>
        <p:spPr>
          <a:xfrm>
            <a:off x="914400" y="1143000"/>
            <a:ext cx="7543800" cy="4800600"/>
          </a:xfrm>
        </p:spPr>
        <p:txBody>
          <a:bodyPr>
            <a:normAutofit/>
          </a:bodyPr>
          <a:lstStyle/>
          <a:p>
            <a:pPr marL="0" indent="0">
              <a:spcBef>
                <a:spcPts val="1200"/>
              </a:spcBef>
              <a:buNone/>
            </a:pPr>
            <a:endParaRPr lang="en-US" dirty="0"/>
          </a:p>
          <a:p>
            <a:pPr>
              <a:spcBef>
                <a:spcPts val="700"/>
              </a:spcBef>
            </a:pPr>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27</a:t>
            </a:fld>
            <a:endParaRPr lang="en-US" dirty="0"/>
          </a:p>
        </p:txBody>
      </p:sp>
      <p:grpSp>
        <p:nvGrpSpPr>
          <p:cNvPr id="5" name="Group 4">
            <a:extLst>
              <a:ext uri="{FF2B5EF4-FFF2-40B4-BE49-F238E27FC236}">
                <a16:creationId xmlns:a16="http://schemas.microsoft.com/office/drawing/2014/main" id="{9F2DF7C5-97C0-4990-A18B-40695C2C13ED}"/>
              </a:ext>
            </a:extLst>
          </p:cNvPr>
          <p:cNvGrpSpPr/>
          <p:nvPr/>
        </p:nvGrpSpPr>
        <p:grpSpPr>
          <a:xfrm>
            <a:off x="1142998" y="685800"/>
            <a:ext cx="7848603" cy="5638800"/>
            <a:chOff x="1157772" y="56918"/>
            <a:chExt cx="11034230" cy="6801082"/>
          </a:xfrm>
        </p:grpSpPr>
        <p:pic>
          <p:nvPicPr>
            <p:cNvPr id="6" name="Picture 5">
              <a:extLst>
                <a:ext uri="{FF2B5EF4-FFF2-40B4-BE49-F238E27FC236}">
                  <a16:creationId xmlns:a16="http://schemas.microsoft.com/office/drawing/2014/main" id="{8A1F2D59-F598-4B38-8203-3AE30F5211C9}"/>
                </a:ext>
              </a:extLst>
            </p:cNvPr>
            <p:cNvPicPr>
              <a:picLocks noChangeAspect="1"/>
            </p:cNvPicPr>
            <p:nvPr/>
          </p:nvPicPr>
          <p:blipFill>
            <a:blip r:embed="rId3" cstate="print"/>
            <a:stretch>
              <a:fillRect/>
            </a:stretch>
          </p:blipFill>
          <p:spPr>
            <a:xfrm>
              <a:off x="5550041" y="56918"/>
              <a:ext cx="6641961" cy="6801082"/>
            </a:xfrm>
            <a:prstGeom prst="rect">
              <a:avLst/>
            </a:prstGeom>
          </p:spPr>
        </p:pic>
        <p:grpSp>
          <p:nvGrpSpPr>
            <p:cNvPr id="7" name="Group 6">
              <a:extLst>
                <a:ext uri="{FF2B5EF4-FFF2-40B4-BE49-F238E27FC236}">
                  <a16:creationId xmlns:a16="http://schemas.microsoft.com/office/drawing/2014/main" id="{9CC9298D-785E-47D3-88B6-D1DA7C5394CA}"/>
                </a:ext>
              </a:extLst>
            </p:cNvPr>
            <p:cNvGrpSpPr/>
            <p:nvPr/>
          </p:nvGrpSpPr>
          <p:grpSpPr>
            <a:xfrm>
              <a:off x="1157772" y="1543422"/>
              <a:ext cx="5249295" cy="4958465"/>
              <a:chOff x="579548" y="1453775"/>
              <a:chExt cx="5249295" cy="4958465"/>
            </a:xfrm>
          </p:grpSpPr>
          <p:sp>
            <p:nvSpPr>
              <p:cNvPr id="9" name="Content Placeholder 5">
                <a:extLst>
                  <a:ext uri="{FF2B5EF4-FFF2-40B4-BE49-F238E27FC236}">
                    <a16:creationId xmlns:a16="http://schemas.microsoft.com/office/drawing/2014/main" id="{5A8CF6A7-599E-44C0-8722-1441FA489053}"/>
                  </a:ext>
                </a:extLst>
              </p:cNvPr>
              <p:cNvSpPr txBox="1">
                <a:spLocks/>
              </p:cNvSpPr>
              <p:nvPr/>
            </p:nvSpPr>
            <p:spPr>
              <a:xfrm>
                <a:off x="636494" y="1453775"/>
                <a:ext cx="5192349" cy="495846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endParaRP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endParaRP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rPr>
                  <a:t>Completed &amp;                                                                                                       Open to Traffic  </a:t>
                </a:r>
              </a:p>
              <a:p>
                <a:pPr marL="914400" marR="0" lvl="2" indent="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rPr>
                  <a:t>                                                                                                                                                                                                                                               </a:t>
                </a: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rPr>
                  <a:t>Under                                                                                                         Construction</a:t>
                </a:r>
              </a:p>
              <a:p>
                <a:pPr marL="914400" marR="0" lvl="2" indent="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endParaRP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rPr>
                  <a:t>Portions with                                                                                                 Unfunded                                                                                                                        Phases</a:t>
                </a:r>
              </a:p>
              <a:p>
                <a:pPr marL="914400" marR="0" lvl="2" indent="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endParaRP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rPr>
                  <a:t>MDOT Portion</a:t>
                </a: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endParaRPr>
              </a:p>
              <a:p>
                <a:pPr marL="1143000" marR="0" lvl="2" indent="-22860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rPr>
                  <a:t>SIU Limits (7,8 &amp; 9)</a:t>
                </a:r>
              </a:p>
              <a:p>
                <a:pPr marL="914400" marR="0" lvl="2" indent="0" algn="l" defTabSz="914400" rtl="0" eaLnBrk="1" fontAlgn="auto" latinLnBrk="0" hangingPunct="1">
                  <a:lnSpc>
                    <a:spcPct val="100000"/>
                  </a:lnSpc>
                  <a:spcBef>
                    <a:spcPct val="20000"/>
                  </a:spcBef>
                  <a:spcAft>
                    <a:spcPts val="0"/>
                  </a:spcAft>
                  <a:buClr>
                    <a:srgbClr val="FF0F00"/>
                  </a:buClr>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Open Sans" panose="020B0606030504020204" pitchFamily="34" charset="0"/>
                </a:endParaRPr>
              </a:p>
            </p:txBody>
          </p:sp>
          <p:cxnSp>
            <p:nvCxnSpPr>
              <p:cNvPr id="10" name="Straight Connector 9">
                <a:extLst>
                  <a:ext uri="{FF2B5EF4-FFF2-40B4-BE49-F238E27FC236}">
                    <a16:creationId xmlns:a16="http://schemas.microsoft.com/office/drawing/2014/main" id="{91C0AE05-4762-4194-B143-8298AE56D8CD}"/>
                  </a:ext>
                </a:extLst>
              </p:cNvPr>
              <p:cNvCxnSpPr/>
              <p:nvPr/>
            </p:nvCxnSpPr>
            <p:spPr>
              <a:xfrm>
                <a:off x="579551" y="2356841"/>
                <a:ext cx="685800" cy="0"/>
              </a:xfrm>
              <a:prstGeom prst="line">
                <a:avLst/>
              </a:prstGeom>
              <a:noFill/>
              <a:ln w="76200" cap="flat" cmpd="sng" algn="ctr">
                <a:solidFill>
                  <a:srgbClr val="00B0F0"/>
                </a:solidFill>
                <a:prstDash val="solid"/>
              </a:ln>
              <a:effectLst/>
            </p:spPr>
          </p:cxnSp>
          <p:cxnSp>
            <p:nvCxnSpPr>
              <p:cNvPr id="11" name="Straight Connector 10">
                <a:extLst>
                  <a:ext uri="{FF2B5EF4-FFF2-40B4-BE49-F238E27FC236}">
                    <a16:creationId xmlns:a16="http://schemas.microsoft.com/office/drawing/2014/main" id="{E09941E4-CF03-4967-93A9-CB0BB67E5596}"/>
                  </a:ext>
                </a:extLst>
              </p:cNvPr>
              <p:cNvCxnSpPr/>
              <p:nvPr/>
            </p:nvCxnSpPr>
            <p:spPr>
              <a:xfrm>
                <a:off x="579548" y="3275906"/>
                <a:ext cx="685800" cy="0"/>
              </a:xfrm>
              <a:prstGeom prst="line">
                <a:avLst/>
              </a:prstGeom>
              <a:noFill/>
              <a:ln w="76200" cap="flat" cmpd="sng" algn="ctr">
                <a:solidFill>
                  <a:srgbClr val="FF0F00"/>
                </a:solidFill>
                <a:prstDash val="solid"/>
              </a:ln>
              <a:effectLst/>
            </p:spPr>
          </p:cxnSp>
          <p:cxnSp>
            <p:nvCxnSpPr>
              <p:cNvPr id="12" name="Straight Connector 11">
                <a:extLst>
                  <a:ext uri="{FF2B5EF4-FFF2-40B4-BE49-F238E27FC236}">
                    <a16:creationId xmlns:a16="http://schemas.microsoft.com/office/drawing/2014/main" id="{43D8575C-BAC0-45B9-8015-F77FF2191542}"/>
                  </a:ext>
                </a:extLst>
              </p:cNvPr>
              <p:cNvCxnSpPr/>
              <p:nvPr/>
            </p:nvCxnSpPr>
            <p:spPr>
              <a:xfrm>
                <a:off x="605264" y="4286878"/>
                <a:ext cx="685800" cy="0"/>
              </a:xfrm>
              <a:prstGeom prst="line">
                <a:avLst/>
              </a:prstGeom>
              <a:noFill/>
              <a:ln w="76200" cap="flat" cmpd="sng" algn="ctr">
                <a:solidFill>
                  <a:srgbClr val="FFC000"/>
                </a:solidFill>
                <a:prstDash val="solid"/>
              </a:ln>
              <a:effectLst/>
            </p:spPr>
          </p:cxnSp>
          <p:cxnSp>
            <p:nvCxnSpPr>
              <p:cNvPr id="13" name="Straight Connector 12">
                <a:extLst>
                  <a:ext uri="{FF2B5EF4-FFF2-40B4-BE49-F238E27FC236}">
                    <a16:creationId xmlns:a16="http://schemas.microsoft.com/office/drawing/2014/main" id="{5DE537A3-F850-45BE-B453-05AB6BBE49AE}"/>
                  </a:ext>
                </a:extLst>
              </p:cNvPr>
              <p:cNvCxnSpPr/>
              <p:nvPr/>
            </p:nvCxnSpPr>
            <p:spPr>
              <a:xfrm>
                <a:off x="636493" y="5481662"/>
                <a:ext cx="685800" cy="0"/>
              </a:xfrm>
              <a:prstGeom prst="line">
                <a:avLst/>
              </a:prstGeom>
              <a:noFill/>
              <a:ln w="76200" cap="flat" cmpd="sng" algn="ctr">
                <a:solidFill>
                  <a:srgbClr val="00B050"/>
                </a:solidFill>
                <a:prstDash val="solid"/>
              </a:ln>
              <a:effectLst/>
            </p:spPr>
          </p:cxnSp>
          <p:sp>
            <p:nvSpPr>
              <p:cNvPr id="14" name="Oval 13">
                <a:extLst>
                  <a:ext uri="{FF2B5EF4-FFF2-40B4-BE49-F238E27FC236}">
                    <a16:creationId xmlns:a16="http://schemas.microsoft.com/office/drawing/2014/main" id="{372981A3-D23F-400B-AA36-97A7A59A79C9}"/>
                  </a:ext>
                </a:extLst>
              </p:cNvPr>
              <p:cNvSpPr/>
              <p:nvPr/>
            </p:nvSpPr>
            <p:spPr>
              <a:xfrm>
                <a:off x="808595" y="6012111"/>
                <a:ext cx="227710" cy="228600"/>
              </a:xfrm>
              <a:prstGeom prst="ellipse">
                <a:avLst/>
              </a:prstGeom>
              <a:solidFill>
                <a:srgbClr val="FFFF00"/>
              </a:solidFill>
              <a:ln w="38100" cap="flat" cmpd="sng" algn="ctr">
                <a:solidFill>
                  <a:srgbClr val="2DCCD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1009130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of Projects, Miles and Funding</a:t>
            </a:r>
          </a:p>
        </p:txBody>
      </p:sp>
      <p:sp>
        <p:nvSpPr>
          <p:cNvPr id="3" name="Content Placeholder 2"/>
          <p:cNvSpPr>
            <a:spLocks noGrp="1"/>
          </p:cNvSpPr>
          <p:nvPr>
            <p:ph idx="1"/>
          </p:nvPr>
        </p:nvSpPr>
        <p:spPr>
          <a:xfrm>
            <a:off x="914399" y="3886200"/>
            <a:ext cx="7619999" cy="1905000"/>
          </a:xfrm>
        </p:spPr>
        <p:txBody>
          <a:bodyPr>
            <a:normAutofit/>
          </a:bodyPr>
          <a:lstStyle/>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28</a:t>
            </a:fld>
            <a:endParaRPr lang="en-US" dirty="0"/>
          </a:p>
        </p:txBody>
      </p:sp>
      <p:pic>
        <p:nvPicPr>
          <p:cNvPr id="5" name="Picture 4">
            <a:extLst>
              <a:ext uri="{FF2B5EF4-FFF2-40B4-BE49-F238E27FC236}">
                <a16:creationId xmlns:a16="http://schemas.microsoft.com/office/drawing/2014/main" id="{D6393917-1064-41A9-8CB2-A9D499BD0F19}"/>
              </a:ext>
            </a:extLst>
          </p:cNvPr>
          <p:cNvPicPr>
            <a:picLocks noChangeAspect="1"/>
          </p:cNvPicPr>
          <p:nvPr/>
        </p:nvPicPr>
        <p:blipFill>
          <a:blip r:embed="rId3" cstate="print"/>
          <a:stretch>
            <a:fillRect/>
          </a:stretch>
        </p:blipFill>
        <p:spPr>
          <a:xfrm>
            <a:off x="152400" y="1200692"/>
            <a:ext cx="4558768" cy="2861830"/>
          </a:xfrm>
          <a:prstGeom prst="rect">
            <a:avLst/>
          </a:prstGeom>
        </p:spPr>
      </p:pic>
      <p:grpSp>
        <p:nvGrpSpPr>
          <p:cNvPr id="6" name="Group 5">
            <a:extLst>
              <a:ext uri="{FF2B5EF4-FFF2-40B4-BE49-F238E27FC236}">
                <a16:creationId xmlns:a16="http://schemas.microsoft.com/office/drawing/2014/main" id="{4496BD24-F894-4ABB-937A-ED853E026FA2}"/>
              </a:ext>
            </a:extLst>
          </p:cNvPr>
          <p:cNvGrpSpPr/>
          <p:nvPr/>
        </p:nvGrpSpPr>
        <p:grpSpPr>
          <a:xfrm>
            <a:off x="666350" y="1447800"/>
            <a:ext cx="8401450" cy="4009590"/>
            <a:chOff x="1280440" y="2958777"/>
            <a:chExt cx="8693034" cy="3938921"/>
          </a:xfrm>
        </p:grpSpPr>
        <p:pic>
          <p:nvPicPr>
            <p:cNvPr id="7" name="Picture 6">
              <a:extLst>
                <a:ext uri="{FF2B5EF4-FFF2-40B4-BE49-F238E27FC236}">
                  <a16:creationId xmlns:a16="http://schemas.microsoft.com/office/drawing/2014/main" id="{B1141151-FE49-446E-8ECD-03341A43B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733" y="2958777"/>
              <a:ext cx="4464741" cy="2452951"/>
            </a:xfrm>
            <a:prstGeom prst="rect">
              <a:avLst/>
            </a:prstGeom>
          </p:spPr>
        </p:pic>
        <p:grpSp>
          <p:nvGrpSpPr>
            <p:cNvPr id="8" name="Group 7">
              <a:extLst>
                <a:ext uri="{FF2B5EF4-FFF2-40B4-BE49-F238E27FC236}">
                  <a16:creationId xmlns:a16="http://schemas.microsoft.com/office/drawing/2014/main" id="{41CC2B09-ACD5-48BB-9FF5-748A32E0131D}"/>
                </a:ext>
              </a:extLst>
            </p:cNvPr>
            <p:cNvGrpSpPr/>
            <p:nvPr/>
          </p:nvGrpSpPr>
          <p:grpSpPr>
            <a:xfrm>
              <a:off x="1280440" y="5723487"/>
              <a:ext cx="8686800" cy="1174211"/>
              <a:chOff x="-497871" y="5229823"/>
              <a:chExt cx="8686800" cy="1174211"/>
            </a:xfrm>
          </p:grpSpPr>
          <p:sp>
            <p:nvSpPr>
              <p:cNvPr id="10" name="TextBox 9">
                <a:extLst>
                  <a:ext uri="{FF2B5EF4-FFF2-40B4-BE49-F238E27FC236}">
                    <a16:creationId xmlns:a16="http://schemas.microsoft.com/office/drawing/2014/main" id="{80F9D307-6CAC-4659-9B85-ED5DFBA8EA8F}"/>
                  </a:ext>
                </a:extLst>
              </p:cNvPr>
              <p:cNvSpPr txBox="1"/>
              <p:nvPr/>
            </p:nvSpPr>
            <p:spPr>
              <a:xfrm>
                <a:off x="-497871" y="5229823"/>
                <a:ext cx="8229600" cy="369332"/>
              </a:xfrm>
              <a:prstGeom prst="rect">
                <a:avLst/>
              </a:prstGeom>
              <a:noFill/>
            </p:spPr>
            <p:txBody>
              <a:bodyPr wrap="square" rtlCol="0">
                <a:spAutoFit/>
              </a:bodyPr>
              <a:lstStyle/>
              <a:p>
                <a:pPr marL="742950" lvl="1" indent="-285750">
                  <a:buFont typeface="Wingdings" panose="05000000000000000000" pitchFamily="2" charset="2"/>
                  <a:buChar char="Ø"/>
                </a:pPr>
                <a:r>
                  <a:rPr lang="en-US" b="1" dirty="0">
                    <a:latin typeface="Tahoma" panose="020B0604030504040204" pitchFamily="34" charset="0"/>
                    <a:ea typeface="Tahoma" panose="020B0604030504040204" pitchFamily="34" charset="0"/>
                    <a:cs typeface="Tahoma" panose="020B0604030504040204" pitchFamily="34" charset="0"/>
                  </a:rPr>
                  <a:t>TOTAL MILES OF I-69 INCLUDED IN IMPROVE ACT:     42.76</a:t>
                </a:r>
              </a:p>
            </p:txBody>
          </p:sp>
          <p:sp>
            <p:nvSpPr>
              <p:cNvPr id="11" name="TextBox 10">
                <a:extLst>
                  <a:ext uri="{FF2B5EF4-FFF2-40B4-BE49-F238E27FC236}">
                    <a16:creationId xmlns:a16="http://schemas.microsoft.com/office/drawing/2014/main" id="{85EA09E9-0780-4B01-98A0-D91B0F2C81E6}"/>
                  </a:ext>
                </a:extLst>
              </p:cNvPr>
              <p:cNvSpPr txBox="1"/>
              <p:nvPr/>
            </p:nvSpPr>
            <p:spPr>
              <a:xfrm>
                <a:off x="-497871" y="5819259"/>
                <a:ext cx="8686800" cy="584775"/>
              </a:xfrm>
              <a:prstGeom prst="rect">
                <a:avLst/>
              </a:prstGeom>
              <a:noFill/>
            </p:spPr>
            <p:txBody>
              <a:bodyPr wrap="square" rtlCol="0">
                <a:spAutoFit/>
              </a:bodyPr>
              <a:lstStyle/>
              <a:p>
                <a:pPr marL="742950" lvl="1" indent="-285750">
                  <a:buFont typeface="Wingdings" panose="05000000000000000000" pitchFamily="2" charset="2"/>
                  <a:buChar char="Ø"/>
                </a:pPr>
                <a:r>
                  <a:rPr lang="en-US" sz="1600" b="1" dirty="0">
                    <a:latin typeface="Tahoma" panose="020B0604030504040204" pitchFamily="34" charset="0"/>
                    <a:ea typeface="Tahoma" panose="020B0604030504040204" pitchFamily="34" charset="0"/>
                    <a:cs typeface="Tahoma" panose="020B0604030504040204" pitchFamily="34" charset="0"/>
                  </a:rPr>
                  <a:t>TOTAL ESTIMATED COST TO COMPLETE I-69 PROJECTS INCLUDED IN IMPROVE ACT: $553,418,608</a:t>
                </a:r>
              </a:p>
            </p:txBody>
          </p:sp>
        </p:grpSp>
      </p:grpSp>
      <p:pic>
        <p:nvPicPr>
          <p:cNvPr id="13" name="Picture 12" descr="A close up of a sign&#10;&#10;Description automatically generated">
            <a:extLst>
              <a:ext uri="{FF2B5EF4-FFF2-40B4-BE49-F238E27FC236}">
                <a16:creationId xmlns:a16="http://schemas.microsoft.com/office/drawing/2014/main" id="{95D622F3-E480-4939-8808-F23736F23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95247"/>
            <a:ext cx="942171" cy="902576"/>
          </a:xfrm>
          <a:prstGeom prst="rect">
            <a:avLst/>
          </a:prstGeom>
        </p:spPr>
      </p:pic>
    </p:spTree>
    <p:extLst>
      <p:ext uri="{BB962C8B-B14F-4D97-AF65-F5344CB8AC3E}">
        <p14:creationId xmlns:p14="http://schemas.microsoft.com/office/powerpoint/2010/main" val="1544603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7D5F3F85-84B5-4280-845B-73FE9C70C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800100" y="2831471"/>
            <a:ext cx="7543800" cy="1470025"/>
          </a:xfrm>
        </p:spPr>
        <p:txBody>
          <a:bodyPr>
            <a:normAutofit/>
          </a:bodyPr>
          <a:lstStyle/>
          <a:p>
            <a:pPr algn="ctr"/>
            <a:r>
              <a:rPr lang="en-US" sz="6600" dirty="0"/>
              <a:t>Kentucky</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29</a:t>
            </a:fld>
            <a:endParaRPr lang="en-US" dirty="0"/>
          </a:p>
        </p:txBody>
      </p:sp>
      <p:pic>
        <p:nvPicPr>
          <p:cNvPr id="5" name="Picture 4">
            <a:extLst>
              <a:ext uri="{FF2B5EF4-FFF2-40B4-BE49-F238E27FC236}">
                <a16:creationId xmlns:a16="http://schemas.microsoft.com/office/drawing/2014/main" id="{0F452494-E65B-44A5-9354-28238922E56B}"/>
              </a:ext>
            </a:extLst>
          </p:cNvPr>
          <p:cNvPicPr>
            <a:picLocks noChangeAspect="1"/>
          </p:cNvPicPr>
          <p:nvPr/>
        </p:nvPicPr>
        <p:blipFill rotWithShape="1">
          <a:blip r:embed="rId3">
            <a:extLst>
              <a:ext uri="{28A0092B-C50C-407E-A947-70E740481C1C}">
                <a14:useLocalDpi xmlns:a14="http://schemas.microsoft.com/office/drawing/2010/main" val="0"/>
              </a:ext>
            </a:extLst>
          </a:blip>
          <a:srcRect t="9385" b="10928"/>
          <a:stretch/>
        </p:blipFill>
        <p:spPr>
          <a:xfrm>
            <a:off x="2224135" y="4114800"/>
            <a:ext cx="4633865" cy="2461741"/>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700" y="2667000"/>
            <a:ext cx="7543800" cy="1470025"/>
          </a:xfrm>
        </p:spPr>
        <p:txBody>
          <a:bodyPr>
            <a:normAutofit/>
          </a:bodyPr>
          <a:lstStyle/>
          <a:p>
            <a:pPr algn="ctr"/>
            <a:r>
              <a:rPr lang="en-US" sz="6600" dirty="0"/>
              <a:t>Texas</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3</a:t>
            </a:fld>
            <a:endParaRPr lang="en-US" dirty="0"/>
          </a:p>
        </p:txBody>
      </p:sp>
      <p:pic>
        <p:nvPicPr>
          <p:cNvPr id="6" name="Picture 5">
            <a:extLst>
              <a:ext uri="{FF2B5EF4-FFF2-40B4-BE49-F238E27FC236}">
                <a16:creationId xmlns:a16="http://schemas.microsoft.com/office/drawing/2014/main" id="{9A0C8F61-91CB-4B1B-A2D6-96F7148D4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646" y="4205289"/>
            <a:ext cx="2795954" cy="2271712"/>
          </a:xfrm>
          <a:prstGeom prst="rect">
            <a:avLst/>
          </a:prstGeom>
          <a:effectLst>
            <a:outerShdw blurRad="50800" dist="38100" dir="2700000" algn="tl" rotWithShape="0">
              <a:prstClr val="black">
                <a:alpha val="40000"/>
              </a:prstClr>
            </a:outerShdw>
          </a:effectLst>
        </p:spPr>
      </p:pic>
      <p:pic>
        <p:nvPicPr>
          <p:cNvPr id="7" name="Picture 6" descr="A close up of a sign&#10;&#10;Description automatically generated">
            <a:extLst>
              <a:ext uri="{FF2B5EF4-FFF2-40B4-BE49-F238E27FC236}">
                <a16:creationId xmlns:a16="http://schemas.microsoft.com/office/drawing/2014/main" id="{B78D34C4-9138-48DA-A9DD-5D5B951339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5" descr="A picture containing text, map&#10;&#10;Description automatically generated">
            <a:extLst>
              <a:ext uri="{FF2B5EF4-FFF2-40B4-BE49-F238E27FC236}">
                <a16:creationId xmlns:a16="http://schemas.microsoft.com/office/drawing/2014/main" id="{D71744F2-1DC3-4989-AF2A-8B5482EF7F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175"/>
            <a:ext cx="44196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FB94FC6-29D6-4E9B-8B72-BB4998CDD4AE}"/>
              </a:ext>
            </a:extLst>
          </p:cNvPr>
          <p:cNvSpPr/>
          <p:nvPr/>
        </p:nvSpPr>
        <p:spPr>
          <a:xfrm>
            <a:off x="793750" y="1519238"/>
            <a:ext cx="2560638" cy="646112"/>
          </a:xfrm>
          <a:prstGeom prst="rect">
            <a:avLst/>
          </a:prstGeom>
        </p:spPr>
        <p:txBody>
          <a:bodyPr wrap="none">
            <a:spAutoFit/>
          </a:bodyPr>
          <a:lstStyle/>
          <a:p>
            <a:pPr>
              <a:defRPr/>
            </a:pPr>
            <a:r>
              <a:rPr lang="en-US" sz="3600" dirty="0">
                <a:latin typeface="+mj-lt"/>
              </a:rPr>
              <a:t>Interstate 69</a:t>
            </a:r>
          </a:p>
        </p:txBody>
      </p:sp>
      <p:cxnSp>
        <p:nvCxnSpPr>
          <p:cNvPr id="6" name="Straight Connector 5">
            <a:extLst>
              <a:ext uri="{FF2B5EF4-FFF2-40B4-BE49-F238E27FC236}">
                <a16:creationId xmlns:a16="http://schemas.microsoft.com/office/drawing/2014/main" id="{9C1EDE75-C047-473A-B986-B6AEDAC92079}"/>
              </a:ext>
            </a:extLst>
          </p:cNvPr>
          <p:cNvCxnSpPr/>
          <p:nvPr/>
        </p:nvCxnSpPr>
        <p:spPr>
          <a:xfrm>
            <a:off x="850900" y="2141538"/>
            <a:ext cx="2355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41" name="TextBox 6">
            <a:extLst>
              <a:ext uri="{FF2B5EF4-FFF2-40B4-BE49-F238E27FC236}">
                <a16:creationId xmlns:a16="http://schemas.microsoft.com/office/drawing/2014/main" id="{1ED45693-B3E8-4F8C-910F-2206313A678C}"/>
              </a:ext>
            </a:extLst>
          </p:cNvPr>
          <p:cNvSpPr txBox="1">
            <a:spLocks noChangeArrowheads="1"/>
          </p:cNvSpPr>
          <p:nvPr/>
        </p:nvSpPr>
        <p:spPr bwMode="auto">
          <a:xfrm>
            <a:off x="903288" y="2843213"/>
            <a:ext cx="28590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Clr>
                <a:srgbClr val="3B6431"/>
              </a:buClr>
              <a:buSzPct val="130000"/>
              <a:buFont typeface="Wingdings" panose="05000000000000000000" pitchFamily="2" charset="2"/>
              <a:buChar char="§"/>
              <a:defRPr sz="2800">
                <a:solidFill>
                  <a:schemeClr val="tx1"/>
                </a:solidFill>
                <a:latin typeface="Tahoma" panose="020B0604030504040204" pitchFamily="34" charset="0"/>
                <a:cs typeface="Tahoma" panose="020B0604030504040204" pitchFamily="34" charset="0"/>
              </a:defRPr>
            </a:lvl1pPr>
            <a:lvl2pPr marL="742950" indent="-285750">
              <a:spcBef>
                <a:spcPct val="20000"/>
              </a:spcBef>
              <a:buClr>
                <a:srgbClr val="4EA5D8"/>
              </a:buClr>
              <a:buSzPct val="130000"/>
              <a:buFont typeface="Wingdings" panose="05000000000000000000" pitchFamily="2" charset="2"/>
              <a:buChar char="§"/>
              <a:defRPr sz="2400">
                <a:solidFill>
                  <a:schemeClr val="tx1"/>
                </a:solidFill>
                <a:latin typeface="Tahoma" panose="020B0604030504040204" pitchFamily="34" charset="0"/>
                <a:cs typeface="Tahoma" panose="020B0604030504040204" pitchFamily="34" charset="0"/>
              </a:defRPr>
            </a:lvl2pPr>
            <a:lvl3pPr marL="1143000" indent="-228600">
              <a:spcBef>
                <a:spcPct val="20000"/>
              </a:spcBef>
              <a:buClr>
                <a:srgbClr val="4EA5D8"/>
              </a:buClr>
              <a:buSzPct val="130000"/>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3pPr>
            <a:lvl4pPr marL="1600200" indent="-228600">
              <a:spcBef>
                <a:spcPct val="20000"/>
              </a:spcBef>
              <a:buClr>
                <a:srgbClr val="4EA5D8"/>
              </a:buClr>
              <a:buFont typeface="Wingdings" panose="05000000000000000000" pitchFamily="2" charset="2"/>
              <a:buChar char="v"/>
              <a:defRPr sz="2000">
                <a:solidFill>
                  <a:schemeClr val="tx1"/>
                </a:solidFill>
                <a:latin typeface="Tahoma" panose="020B0604030504040204" pitchFamily="34" charset="0"/>
                <a:cs typeface="Tahoma" panose="020B0604030504040204" pitchFamily="34" charset="0"/>
              </a:defRPr>
            </a:lvl4pPr>
            <a:lvl5pPr marL="2057400" indent="-228600">
              <a:spcBef>
                <a:spcPct val="20000"/>
              </a:spcBef>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Clr>
                <a:srgbClr val="4EA5D8"/>
              </a:buClr>
              <a:buFont typeface="Arial" panose="020B0604020202020204" pitchFamily="34" charset="0"/>
              <a:buChar char="»"/>
              <a:defRPr sz="2000">
                <a:solidFill>
                  <a:schemeClr val="tx1"/>
                </a:solidFill>
                <a:latin typeface="Tahoma" panose="020B0604030504040204" pitchFamily="34" charset="0"/>
                <a:cs typeface="Tahoma" panose="020B0604030504040204" pitchFamily="34" charset="0"/>
              </a:defRPr>
            </a:lvl9pPr>
          </a:lstStyle>
          <a:p>
            <a:pPr>
              <a:spcBef>
                <a:spcPct val="0"/>
              </a:spcBef>
              <a:buClrTx/>
              <a:buSzTx/>
              <a:buFont typeface="Arial" panose="020B0604020202020204" pitchFamily="34" charset="0"/>
              <a:buChar char="•"/>
            </a:pPr>
            <a:r>
              <a:rPr lang="en-US" altLang="en-US" sz="1800">
                <a:latin typeface="Calibri" panose="020F0502020204030204" pitchFamily="34" charset="0"/>
              </a:rPr>
              <a:t>Both Kentucky and Indiana have made major investments in the I-69 corridor</a:t>
            </a:r>
          </a:p>
          <a:p>
            <a:pPr>
              <a:spcBef>
                <a:spcPct val="0"/>
              </a:spcBef>
              <a:buClrTx/>
              <a:buSzTx/>
              <a:buFont typeface="Arial" panose="020B0604020202020204" pitchFamily="34" charset="0"/>
              <a:buChar char="•"/>
            </a:pPr>
            <a:endParaRPr lang="en-US" altLang="en-US" sz="1800">
              <a:latin typeface="Calibri" panose="020F0502020204030204" pitchFamily="34" charset="0"/>
            </a:endParaRPr>
          </a:p>
          <a:p>
            <a:pPr>
              <a:spcBef>
                <a:spcPct val="0"/>
              </a:spcBef>
              <a:buClrTx/>
              <a:buSzTx/>
              <a:buFont typeface="Arial" panose="020B0604020202020204" pitchFamily="34" charset="0"/>
              <a:buChar char="•"/>
            </a:pPr>
            <a:r>
              <a:rPr lang="en-US" altLang="en-US" sz="1800">
                <a:latin typeface="Calibri" panose="020F0502020204030204" pitchFamily="34" charset="0"/>
              </a:rPr>
              <a:t>Recent improvements extend from Mayfield, KY to Martinsville, IN</a:t>
            </a:r>
          </a:p>
        </p:txBody>
      </p:sp>
      <p:sp>
        <p:nvSpPr>
          <p:cNvPr id="2" name="TextBox 1">
            <a:extLst>
              <a:ext uri="{FF2B5EF4-FFF2-40B4-BE49-F238E27FC236}">
                <a16:creationId xmlns:a16="http://schemas.microsoft.com/office/drawing/2014/main" id="{C3D46C80-E129-4693-BFAB-9890D3C3A9DD}"/>
              </a:ext>
            </a:extLst>
          </p:cNvPr>
          <p:cNvSpPr txBox="1"/>
          <p:nvPr/>
        </p:nvSpPr>
        <p:spPr>
          <a:xfrm>
            <a:off x="4953000" y="4876800"/>
            <a:ext cx="1600200" cy="369332"/>
          </a:xfrm>
          <a:prstGeom prst="rect">
            <a:avLst/>
          </a:prstGeom>
          <a:noFill/>
        </p:spPr>
        <p:txBody>
          <a:bodyPr wrap="square" rtlCol="0">
            <a:spAutoFit/>
          </a:bodyPr>
          <a:lstStyle/>
          <a:p>
            <a:r>
              <a:rPr lang="en-US" b="1" dirty="0"/>
              <a:t>Fulton</a:t>
            </a:r>
          </a:p>
        </p:txBody>
      </p:sp>
      <p:sp>
        <p:nvSpPr>
          <p:cNvPr id="7" name="TextBox 6">
            <a:extLst>
              <a:ext uri="{FF2B5EF4-FFF2-40B4-BE49-F238E27FC236}">
                <a16:creationId xmlns:a16="http://schemas.microsoft.com/office/drawing/2014/main" id="{594595BE-F6EF-40D3-A685-ACA3FCA99806}"/>
              </a:ext>
            </a:extLst>
          </p:cNvPr>
          <p:cNvSpPr txBox="1"/>
          <p:nvPr/>
        </p:nvSpPr>
        <p:spPr>
          <a:xfrm>
            <a:off x="6612231" y="2783933"/>
            <a:ext cx="1600200" cy="369332"/>
          </a:xfrm>
          <a:prstGeom prst="rect">
            <a:avLst/>
          </a:prstGeom>
          <a:noFill/>
        </p:spPr>
        <p:txBody>
          <a:bodyPr wrap="square" rtlCol="0">
            <a:spAutoFit/>
          </a:bodyPr>
          <a:lstStyle/>
          <a:p>
            <a:r>
              <a:rPr lang="en-US" b="1" dirty="0"/>
              <a:t>Evansville</a:t>
            </a:r>
          </a:p>
        </p:txBody>
      </p:sp>
      <p:sp>
        <p:nvSpPr>
          <p:cNvPr id="8" name="TextBox 7">
            <a:extLst>
              <a:ext uri="{FF2B5EF4-FFF2-40B4-BE49-F238E27FC236}">
                <a16:creationId xmlns:a16="http://schemas.microsoft.com/office/drawing/2014/main" id="{13D81C85-2A51-4DF0-91AA-9658A7EAC3EE}"/>
              </a:ext>
            </a:extLst>
          </p:cNvPr>
          <p:cNvSpPr txBox="1"/>
          <p:nvPr/>
        </p:nvSpPr>
        <p:spPr>
          <a:xfrm>
            <a:off x="5334000" y="3067638"/>
            <a:ext cx="1600200" cy="369332"/>
          </a:xfrm>
          <a:prstGeom prst="rect">
            <a:avLst/>
          </a:prstGeom>
          <a:noFill/>
        </p:spPr>
        <p:txBody>
          <a:bodyPr wrap="square" rtlCol="0">
            <a:spAutoFit/>
          </a:bodyPr>
          <a:lstStyle/>
          <a:p>
            <a:r>
              <a:rPr lang="en-US" b="1" dirty="0"/>
              <a:t>Henderson</a:t>
            </a:r>
          </a:p>
        </p:txBody>
      </p:sp>
      <p:sp>
        <p:nvSpPr>
          <p:cNvPr id="9" name="TextBox 8">
            <a:extLst>
              <a:ext uri="{FF2B5EF4-FFF2-40B4-BE49-F238E27FC236}">
                <a16:creationId xmlns:a16="http://schemas.microsoft.com/office/drawing/2014/main" id="{1868ED71-EB5C-4588-A3EA-3636D550E5C2}"/>
              </a:ext>
            </a:extLst>
          </p:cNvPr>
          <p:cNvSpPr txBox="1"/>
          <p:nvPr/>
        </p:nvSpPr>
        <p:spPr>
          <a:xfrm>
            <a:off x="4304908" y="4343400"/>
            <a:ext cx="1600200" cy="369332"/>
          </a:xfrm>
          <a:prstGeom prst="rect">
            <a:avLst/>
          </a:prstGeom>
          <a:noFill/>
        </p:spPr>
        <p:txBody>
          <a:bodyPr wrap="square" rtlCol="0">
            <a:spAutoFit/>
          </a:bodyPr>
          <a:lstStyle/>
          <a:p>
            <a:r>
              <a:rPr lang="en-US" b="1" dirty="0"/>
              <a:t>Mayfield</a:t>
            </a:r>
          </a:p>
        </p:txBody>
      </p:sp>
      <p:sp>
        <p:nvSpPr>
          <p:cNvPr id="10" name="TextBox 9">
            <a:extLst>
              <a:ext uri="{FF2B5EF4-FFF2-40B4-BE49-F238E27FC236}">
                <a16:creationId xmlns:a16="http://schemas.microsoft.com/office/drawing/2014/main" id="{80444499-A80B-4A80-B0D3-6CBC05961BC7}"/>
              </a:ext>
            </a:extLst>
          </p:cNvPr>
          <p:cNvSpPr txBox="1"/>
          <p:nvPr/>
        </p:nvSpPr>
        <p:spPr>
          <a:xfrm>
            <a:off x="6781800" y="92075"/>
            <a:ext cx="1600200" cy="369332"/>
          </a:xfrm>
          <a:prstGeom prst="rect">
            <a:avLst/>
          </a:prstGeom>
          <a:noFill/>
        </p:spPr>
        <p:txBody>
          <a:bodyPr wrap="square" rtlCol="0">
            <a:spAutoFit/>
          </a:bodyPr>
          <a:lstStyle/>
          <a:p>
            <a:r>
              <a:rPr lang="en-US" b="1" dirty="0"/>
              <a:t>Indianapolis</a:t>
            </a:r>
          </a:p>
        </p:txBody>
      </p:sp>
      <p:sp>
        <p:nvSpPr>
          <p:cNvPr id="11" name="TextBox 10">
            <a:extLst>
              <a:ext uri="{FF2B5EF4-FFF2-40B4-BE49-F238E27FC236}">
                <a16:creationId xmlns:a16="http://schemas.microsoft.com/office/drawing/2014/main" id="{0998B1D4-18F9-489F-B411-9E8C7C11E18F}"/>
              </a:ext>
            </a:extLst>
          </p:cNvPr>
          <p:cNvSpPr txBox="1"/>
          <p:nvPr/>
        </p:nvSpPr>
        <p:spPr>
          <a:xfrm>
            <a:off x="6400800" y="811990"/>
            <a:ext cx="1600200" cy="369332"/>
          </a:xfrm>
          <a:prstGeom prst="rect">
            <a:avLst/>
          </a:prstGeom>
          <a:noFill/>
        </p:spPr>
        <p:txBody>
          <a:bodyPr wrap="square" rtlCol="0">
            <a:spAutoFit/>
          </a:bodyPr>
          <a:lstStyle/>
          <a:p>
            <a:r>
              <a:rPr lang="en-US" b="1" dirty="0"/>
              <a:t>Martinsville</a:t>
            </a:r>
          </a:p>
        </p:txBody>
      </p:sp>
      <p:pic>
        <p:nvPicPr>
          <p:cNvPr id="12" name="Picture 5">
            <a:extLst>
              <a:ext uri="{FF2B5EF4-FFF2-40B4-BE49-F238E27FC236}">
                <a16:creationId xmlns:a16="http://schemas.microsoft.com/office/drawing/2014/main" id="{2DC0EA74-6CB3-4EC3-98C9-6B64DA0CF0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3679" y="1504603"/>
            <a:ext cx="381000" cy="3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EFA23B1A-6998-4DF0-B361-02DACB8EE6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7900" y="3904308"/>
            <a:ext cx="381000" cy="3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close up of a sign&#10;&#10;Description automatically generated">
            <a:extLst>
              <a:ext uri="{FF2B5EF4-FFF2-40B4-BE49-F238E27FC236}">
                <a16:creationId xmlns:a16="http://schemas.microsoft.com/office/drawing/2014/main" id="{E2022F50-F311-4B47-8C54-5CB171C2F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970" y="332919"/>
            <a:ext cx="1385709" cy="132747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68F3193-DDB1-4A6D-B43D-D8FEB42E9F70}"/>
              </a:ext>
            </a:extLst>
          </p:cNvPr>
          <p:cNvSpPr>
            <a:spLocks noGrp="1" noChangeArrowheads="1"/>
          </p:cNvSpPr>
          <p:nvPr>
            <p:ph type="title"/>
          </p:nvPr>
        </p:nvSpPr>
        <p:spPr>
          <a:xfrm>
            <a:off x="685800" y="228600"/>
            <a:ext cx="8001000" cy="563563"/>
          </a:xfrm>
        </p:spPr>
        <p:txBody>
          <a:bodyPr/>
          <a:lstStyle/>
          <a:p>
            <a:pPr eaLnBrk="1" hangingPunct="1"/>
            <a:r>
              <a:rPr lang="en-US" altLang="en-US" dirty="0">
                <a:solidFill>
                  <a:srgbClr val="1B587C"/>
                </a:solidFill>
              </a:rPr>
              <a:t>Kentucky Progress</a:t>
            </a:r>
          </a:p>
        </p:txBody>
      </p:sp>
      <p:sp>
        <p:nvSpPr>
          <p:cNvPr id="15363" name="Content Placeholder 2">
            <a:extLst>
              <a:ext uri="{FF2B5EF4-FFF2-40B4-BE49-F238E27FC236}">
                <a16:creationId xmlns:a16="http://schemas.microsoft.com/office/drawing/2014/main" id="{32466A58-B726-4EB3-ABAA-8B744E721320}"/>
              </a:ext>
            </a:extLst>
          </p:cNvPr>
          <p:cNvSpPr>
            <a:spLocks noGrp="1" noChangeArrowheads="1"/>
          </p:cNvSpPr>
          <p:nvPr>
            <p:ph idx="1"/>
          </p:nvPr>
        </p:nvSpPr>
        <p:spPr>
          <a:xfrm>
            <a:off x="722722" y="1295400"/>
            <a:ext cx="7543800" cy="3962400"/>
          </a:xfrm>
        </p:spPr>
        <p:txBody>
          <a:bodyPr/>
          <a:lstStyle/>
          <a:p>
            <a:pPr eaLnBrk="1" hangingPunct="1">
              <a:spcBef>
                <a:spcPts val="1200"/>
              </a:spcBef>
            </a:pPr>
            <a:r>
              <a:rPr lang="en-US" altLang="en-US" dirty="0"/>
              <a:t>128 miles of I-69 are in place from Mayfield to Henderson investing $210 million modernizing former Parkways</a:t>
            </a:r>
          </a:p>
          <a:p>
            <a:pPr eaLnBrk="1" hangingPunct="1">
              <a:spcBef>
                <a:spcPts val="1200"/>
              </a:spcBef>
            </a:pPr>
            <a:r>
              <a:rPr lang="en-US" altLang="en-US" dirty="0"/>
              <a:t>19 miles of modernization between Fulton and Mayfield in design phase</a:t>
            </a:r>
          </a:p>
          <a:p>
            <a:pPr eaLnBrk="1" hangingPunct="1">
              <a:spcBef>
                <a:spcPts val="1200"/>
              </a:spcBef>
            </a:pPr>
            <a:r>
              <a:rPr lang="en-US" altLang="en-US" dirty="0"/>
              <a:t>Upon completion of these 19 miles, only ties to Tennessee in the south and Indiana to the North remain</a:t>
            </a:r>
          </a:p>
          <a:p>
            <a:pPr eaLnBrk="1" hangingPunct="1">
              <a:spcBef>
                <a:spcPts val="1200"/>
              </a:spcBef>
            </a:pPr>
            <a:r>
              <a:rPr lang="en-US" altLang="en-US" dirty="0"/>
              <a:t>KY/TN bi-state effort south of Fulton is wrapping up the environmental phase</a:t>
            </a:r>
          </a:p>
          <a:p>
            <a:pPr eaLnBrk="1" hangingPunct="1">
              <a:spcBef>
                <a:spcPts val="1200"/>
              </a:spcBef>
            </a:pPr>
            <a:r>
              <a:rPr lang="en-US" altLang="en-US" dirty="0"/>
              <a:t>I-69 Ohio River Crossing bi-state effort with Indiana will complete the environmental phase by early 2020</a:t>
            </a:r>
          </a:p>
        </p:txBody>
      </p:sp>
      <p:sp>
        <p:nvSpPr>
          <p:cNvPr id="15364" name="Slide Number Placeholder 3">
            <a:extLst>
              <a:ext uri="{FF2B5EF4-FFF2-40B4-BE49-F238E27FC236}">
                <a16:creationId xmlns:a16="http://schemas.microsoft.com/office/drawing/2014/main" id="{F6AB18B4-7720-4D76-90FC-7A071F321634}"/>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defRPr/>
            </a:pPr>
            <a:fld id="{F0D83313-D8BD-422E-9245-8168696212EA}" type="slidenum">
              <a:rPr lang="en-US" altLang="en-US" smtClean="0"/>
              <a:pPr>
                <a:spcBef>
                  <a:spcPct val="0"/>
                </a:spcBef>
                <a:buClrTx/>
                <a:buSzTx/>
                <a:buFontTx/>
                <a:buNone/>
                <a:defRPr/>
              </a:pPr>
              <a:t>31</a:t>
            </a:fld>
            <a:endParaRPr lang="en-US" altLang="en-US" sz="900">
              <a:solidFill>
                <a:srgbClr val="1B587C"/>
              </a:solidFill>
              <a:latin typeface="Calibri" panose="020F0502020204030204" pitchFamily="34" charset="0"/>
            </a:endParaRPr>
          </a:p>
        </p:txBody>
      </p:sp>
      <p:pic>
        <p:nvPicPr>
          <p:cNvPr id="6" name="Picture 5" descr="A close up of a sign&#10;&#10;Description automatically generated">
            <a:extLst>
              <a:ext uri="{FF2B5EF4-FFF2-40B4-BE49-F238E27FC236}">
                <a16:creationId xmlns:a16="http://schemas.microsoft.com/office/drawing/2014/main" id="{B52F3FBE-5714-4038-978D-5A1180485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9073" y="211159"/>
            <a:ext cx="1066800" cy="102196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DDF934E5-3157-4BC7-9487-543590303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800100" y="2846388"/>
            <a:ext cx="7543800" cy="1470025"/>
          </a:xfrm>
        </p:spPr>
        <p:txBody>
          <a:bodyPr>
            <a:normAutofit/>
          </a:bodyPr>
          <a:lstStyle/>
          <a:p>
            <a:pPr algn="ctr"/>
            <a:r>
              <a:rPr lang="en-US" sz="6600" dirty="0"/>
              <a:t>Indiana</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32</a:t>
            </a:fld>
            <a:endParaRPr lang="en-US" dirty="0"/>
          </a:p>
        </p:txBody>
      </p:sp>
      <p:pic>
        <p:nvPicPr>
          <p:cNvPr id="5" name="Picture 4">
            <a:extLst>
              <a:ext uri="{FF2B5EF4-FFF2-40B4-BE49-F238E27FC236}">
                <a16:creationId xmlns:a16="http://schemas.microsoft.com/office/drawing/2014/main" id="{57909F75-18BA-448F-9846-843FB0726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200839"/>
            <a:ext cx="2133600" cy="213360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8640FE3-A135-4E83-81D7-24E62A1AF1D7}"/>
              </a:ext>
            </a:extLst>
          </p:cNvPr>
          <p:cNvSpPr>
            <a:spLocks noGrp="1" noChangeArrowheads="1"/>
          </p:cNvSpPr>
          <p:nvPr>
            <p:ph type="title"/>
          </p:nvPr>
        </p:nvSpPr>
        <p:spPr>
          <a:xfrm>
            <a:off x="685800" y="228600"/>
            <a:ext cx="8001000" cy="563563"/>
          </a:xfrm>
        </p:spPr>
        <p:txBody>
          <a:bodyPr/>
          <a:lstStyle/>
          <a:p>
            <a:pPr eaLnBrk="1" hangingPunct="1"/>
            <a:r>
              <a:rPr lang="en-US" altLang="en-US" dirty="0">
                <a:solidFill>
                  <a:srgbClr val="1B587C"/>
                </a:solidFill>
              </a:rPr>
              <a:t>Indiana Route</a:t>
            </a:r>
          </a:p>
        </p:txBody>
      </p:sp>
      <p:sp>
        <p:nvSpPr>
          <p:cNvPr id="11267" name="Slide Number Placeholder 3">
            <a:extLst>
              <a:ext uri="{FF2B5EF4-FFF2-40B4-BE49-F238E27FC236}">
                <a16:creationId xmlns:a16="http://schemas.microsoft.com/office/drawing/2014/main" id="{380B921C-D8CA-40C1-AA32-07E7F021FC5E}"/>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pPr>
            <a:fld id="{B88137B3-02E3-44C3-8DDA-EDDCB0A196BF}" type="slidenum">
              <a:rPr lang="en-US" altLang="en-US" smtClean="0"/>
              <a:pPr>
                <a:spcBef>
                  <a:spcPct val="0"/>
                </a:spcBef>
                <a:buClrTx/>
                <a:buSzTx/>
                <a:buFontTx/>
                <a:buNone/>
              </a:pPr>
              <a:t>33</a:t>
            </a:fld>
            <a:endParaRPr lang="en-US" altLang="en-US" sz="900">
              <a:solidFill>
                <a:srgbClr val="1B587C"/>
              </a:solidFill>
              <a:latin typeface="Calibri" panose="020F0502020204030204" pitchFamily="34" charset="0"/>
            </a:endParaRPr>
          </a:p>
        </p:txBody>
      </p:sp>
      <p:pic>
        <p:nvPicPr>
          <p:cNvPr id="11268" name="Picture 4">
            <a:extLst>
              <a:ext uri="{FF2B5EF4-FFF2-40B4-BE49-F238E27FC236}">
                <a16:creationId xmlns:a16="http://schemas.microsoft.com/office/drawing/2014/main" id="{89533AB6-3E64-4FED-9EE2-1BAEF8AA32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032125"/>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a:extLst>
              <a:ext uri="{FF2B5EF4-FFF2-40B4-BE49-F238E27FC236}">
                <a16:creationId xmlns:a16="http://schemas.microsoft.com/office/drawing/2014/main" id="{F68CDB01-C354-4466-A6AE-354B64798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387850" cy="634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D192FF36-121A-49D2-9010-BD39DB18F6F7}"/>
              </a:ext>
            </a:extLst>
          </p:cNvPr>
          <p:cNvSpPr txBox="1"/>
          <p:nvPr/>
        </p:nvSpPr>
        <p:spPr>
          <a:xfrm>
            <a:off x="5029200" y="5486400"/>
            <a:ext cx="1600200" cy="369332"/>
          </a:xfrm>
          <a:prstGeom prst="rect">
            <a:avLst/>
          </a:prstGeom>
          <a:noFill/>
        </p:spPr>
        <p:txBody>
          <a:bodyPr wrap="square" rtlCol="0">
            <a:spAutoFit/>
          </a:bodyPr>
          <a:lstStyle/>
          <a:p>
            <a:r>
              <a:rPr lang="en-US" b="1" dirty="0"/>
              <a:t>Evansville</a:t>
            </a:r>
          </a:p>
        </p:txBody>
      </p:sp>
      <p:sp>
        <p:nvSpPr>
          <p:cNvPr id="7" name="TextBox 6">
            <a:extLst>
              <a:ext uri="{FF2B5EF4-FFF2-40B4-BE49-F238E27FC236}">
                <a16:creationId xmlns:a16="http://schemas.microsoft.com/office/drawing/2014/main" id="{C0D0ED2B-3759-4DAB-AEE9-F9BEAD505F55}"/>
              </a:ext>
            </a:extLst>
          </p:cNvPr>
          <p:cNvSpPr txBox="1"/>
          <p:nvPr/>
        </p:nvSpPr>
        <p:spPr>
          <a:xfrm>
            <a:off x="6553200" y="228600"/>
            <a:ext cx="1600200" cy="369332"/>
          </a:xfrm>
          <a:prstGeom prst="rect">
            <a:avLst/>
          </a:prstGeom>
          <a:noFill/>
        </p:spPr>
        <p:txBody>
          <a:bodyPr wrap="square" rtlCol="0">
            <a:spAutoFit/>
          </a:bodyPr>
          <a:lstStyle/>
          <a:p>
            <a:r>
              <a:rPr lang="en-US" b="1" dirty="0"/>
              <a:t>Indianapolis</a:t>
            </a:r>
          </a:p>
        </p:txBody>
      </p:sp>
      <p:pic>
        <p:nvPicPr>
          <p:cNvPr id="8" name="Picture 7" descr="A close up of a sign&#10;&#10;Description automatically generated">
            <a:extLst>
              <a:ext uri="{FF2B5EF4-FFF2-40B4-BE49-F238E27FC236}">
                <a16:creationId xmlns:a16="http://schemas.microsoft.com/office/drawing/2014/main" id="{D3176037-A799-4825-8C06-52BFB58ED7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5493327"/>
            <a:ext cx="944665" cy="9049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64A61A9-3879-4C81-98F8-FD5A81DF3E26}"/>
              </a:ext>
            </a:extLst>
          </p:cNvPr>
          <p:cNvSpPr>
            <a:spLocks noGrp="1" noChangeArrowheads="1"/>
          </p:cNvSpPr>
          <p:nvPr>
            <p:ph type="title"/>
          </p:nvPr>
        </p:nvSpPr>
        <p:spPr>
          <a:xfrm>
            <a:off x="685800" y="228600"/>
            <a:ext cx="8001000" cy="563563"/>
          </a:xfrm>
        </p:spPr>
        <p:txBody>
          <a:bodyPr/>
          <a:lstStyle/>
          <a:p>
            <a:pPr eaLnBrk="1" hangingPunct="1"/>
            <a:r>
              <a:rPr lang="en-US" altLang="en-US">
                <a:solidFill>
                  <a:srgbClr val="1B587C"/>
                </a:solidFill>
              </a:rPr>
              <a:t>Progress: Sections 1-5</a:t>
            </a:r>
          </a:p>
        </p:txBody>
      </p:sp>
      <p:sp>
        <p:nvSpPr>
          <p:cNvPr id="3" name="Content Placeholder 2">
            <a:extLst>
              <a:ext uri="{FF2B5EF4-FFF2-40B4-BE49-F238E27FC236}">
                <a16:creationId xmlns:a16="http://schemas.microsoft.com/office/drawing/2014/main" id="{7D38CBB9-DE20-41C3-8B77-ECE87E3719F6}"/>
              </a:ext>
            </a:extLst>
          </p:cNvPr>
          <p:cNvSpPr>
            <a:spLocks noGrp="1"/>
          </p:cNvSpPr>
          <p:nvPr>
            <p:ph idx="1"/>
          </p:nvPr>
        </p:nvSpPr>
        <p:spPr/>
        <p:txBody>
          <a:bodyPr rtlCol="0">
            <a:normAutofit/>
          </a:bodyPr>
          <a:lstStyle/>
          <a:p>
            <a:pPr marL="285750" indent="-285750" eaLnBrk="1" fontAlgn="auto" hangingPunct="1">
              <a:spcAft>
                <a:spcPts val="0"/>
              </a:spcAft>
              <a:buClr>
                <a:schemeClr val="tx2"/>
              </a:buClr>
              <a:defRPr/>
            </a:pPr>
            <a:r>
              <a:rPr lang="en-US" b="1" dirty="0">
                <a:cs typeface="Arial" pitchFamily="34" charset="0"/>
              </a:rPr>
              <a:t>Sections 1-3</a:t>
            </a:r>
          </a:p>
          <a:p>
            <a:pPr marL="285750" indent="-285750" eaLnBrk="1" fontAlgn="auto" hangingPunct="1">
              <a:spcAft>
                <a:spcPts val="0"/>
              </a:spcAft>
              <a:buClr>
                <a:schemeClr val="tx2"/>
              </a:buClr>
              <a:defRPr/>
            </a:pPr>
            <a:r>
              <a:rPr lang="en-US" dirty="0">
                <a:cs typeface="Arial" pitchFamily="34" charset="0"/>
              </a:rPr>
              <a:t>67 miles: I-64 to US 231 near Crane opened November 2012</a:t>
            </a:r>
          </a:p>
          <a:p>
            <a:pPr marL="285750" indent="-285750" eaLnBrk="1" fontAlgn="auto" hangingPunct="1">
              <a:spcAft>
                <a:spcPts val="0"/>
              </a:spcAft>
              <a:buClr>
                <a:schemeClr val="tx2"/>
              </a:buClr>
              <a:defRPr/>
            </a:pPr>
            <a:r>
              <a:rPr lang="en-US" b="1" dirty="0">
                <a:cs typeface="Arial" pitchFamily="34" charset="0"/>
              </a:rPr>
              <a:t>Section 4</a:t>
            </a:r>
          </a:p>
          <a:p>
            <a:pPr marL="285750" indent="-285750" eaLnBrk="1" fontAlgn="auto" hangingPunct="1">
              <a:spcAft>
                <a:spcPts val="0"/>
              </a:spcAft>
              <a:buClr>
                <a:schemeClr val="tx2"/>
              </a:buClr>
              <a:defRPr/>
            </a:pPr>
            <a:r>
              <a:rPr lang="en-US" dirty="0">
                <a:cs typeface="Arial" pitchFamily="34" charset="0"/>
              </a:rPr>
              <a:t>27 miles: US 231 to SR 37 opened December 2015</a:t>
            </a:r>
          </a:p>
          <a:p>
            <a:pPr marL="285750" indent="-285750" eaLnBrk="1" fontAlgn="auto" hangingPunct="1">
              <a:spcAft>
                <a:spcPts val="0"/>
              </a:spcAft>
              <a:buClr>
                <a:schemeClr val="tx2"/>
              </a:buClr>
              <a:defRPr/>
            </a:pPr>
            <a:r>
              <a:rPr lang="en-US" b="1" dirty="0">
                <a:cs typeface="Arial" pitchFamily="34" charset="0"/>
              </a:rPr>
              <a:t>Section 5</a:t>
            </a:r>
          </a:p>
          <a:p>
            <a:pPr marL="285750" indent="-285750" eaLnBrk="1" fontAlgn="auto" hangingPunct="1">
              <a:spcAft>
                <a:spcPts val="0"/>
              </a:spcAft>
              <a:buClr>
                <a:schemeClr val="tx2"/>
              </a:buClr>
              <a:defRPr/>
            </a:pPr>
            <a:r>
              <a:rPr lang="en-US" dirty="0">
                <a:cs typeface="Arial" pitchFamily="34" charset="0"/>
              </a:rPr>
              <a:t>21 miles: Bloomington to Martinsville completed October 2018</a:t>
            </a:r>
          </a:p>
          <a:p>
            <a:pPr marL="0" indent="0" eaLnBrk="1" fontAlgn="auto" hangingPunct="1">
              <a:spcAft>
                <a:spcPts val="0"/>
              </a:spcAft>
              <a:buClr>
                <a:schemeClr val="tx2"/>
              </a:buClr>
              <a:buFont typeface="Wingdings" panose="05000000000000000000" pitchFamily="2" charset="2"/>
              <a:buNone/>
              <a:defRPr/>
            </a:pPr>
            <a:endParaRPr lang="en-US" b="1" dirty="0">
              <a:cs typeface="Arial" pitchFamily="34" charset="0"/>
            </a:endParaRPr>
          </a:p>
          <a:p>
            <a:pPr marL="285750" indent="-285750" eaLnBrk="1" fontAlgn="auto" hangingPunct="1">
              <a:spcAft>
                <a:spcPts val="0"/>
              </a:spcAft>
              <a:buClr>
                <a:schemeClr val="tx2"/>
              </a:buClr>
              <a:defRPr/>
            </a:pPr>
            <a:endParaRPr lang="en-US" dirty="0"/>
          </a:p>
          <a:p>
            <a:pPr eaLnBrk="1" fontAlgn="auto" hangingPunct="1">
              <a:spcAft>
                <a:spcPts val="0"/>
              </a:spcAft>
              <a:buClr>
                <a:schemeClr val="accent4">
                  <a:lumMod val="75000"/>
                </a:schemeClr>
              </a:buClr>
              <a:defRPr/>
            </a:pPr>
            <a:endParaRPr lang="en-US" dirty="0"/>
          </a:p>
        </p:txBody>
      </p:sp>
      <p:sp>
        <p:nvSpPr>
          <p:cNvPr id="12292" name="Slide Number Placeholder 3">
            <a:extLst>
              <a:ext uri="{FF2B5EF4-FFF2-40B4-BE49-F238E27FC236}">
                <a16:creationId xmlns:a16="http://schemas.microsoft.com/office/drawing/2014/main" id="{E8929A6B-EC29-4A28-A00C-5366ACF71690}"/>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pPr>
            <a:fld id="{B88137B3-02E3-44C3-8DDA-EDDCB0A196BF}" type="slidenum">
              <a:rPr lang="en-US" altLang="en-US" smtClean="0"/>
              <a:pPr>
                <a:spcBef>
                  <a:spcPct val="0"/>
                </a:spcBef>
                <a:buClrTx/>
                <a:buSzTx/>
                <a:buFontTx/>
                <a:buNone/>
              </a:pPr>
              <a:t>34</a:t>
            </a:fld>
            <a:endParaRPr lang="en-US" altLang="en-US" sz="900">
              <a:solidFill>
                <a:srgbClr val="1B587C"/>
              </a:solidFill>
              <a:latin typeface="Calibri" panose="020F0502020204030204" pitchFamily="34" charset="0"/>
            </a:endParaRPr>
          </a:p>
        </p:txBody>
      </p:sp>
      <p:pic>
        <p:nvPicPr>
          <p:cNvPr id="12293" name="Picture 14">
            <a:extLst>
              <a:ext uri="{FF2B5EF4-FFF2-40B4-BE49-F238E27FC236}">
                <a16:creationId xmlns:a16="http://schemas.microsoft.com/office/drawing/2014/main" id="{D6ACBC11-4622-4C6A-B1DA-2D047D76089D}"/>
              </a:ext>
            </a:extLst>
          </p:cNvPr>
          <p:cNvPicPr>
            <a:picLocks noChangeAspect="1"/>
          </p:cNvPicPr>
          <p:nvPr/>
        </p:nvPicPr>
        <p:blipFill>
          <a:blip r:embed="rId2">
            <a:extLst>
              <a:ext uri="{28A0092B-C50C-407E-A947-70E740481C1C}">
                <a14:useLocalDpi xmlns:a14="http://schemas.microsoft.com/office/drawing/2010/main" val="0"/>
              </a:ext>
            </a:extLst>
          </a:blip>
          <a:srcRect t="20715" b="16728"/>
          <a:stretch>
            <a:fillRect/>
          </a:stretch>
        </p:blipFill>
        <p:spPr bwMode="auto">
          <a:xfrm>
            <a:off x="1447800" y="3749675"/>
            <a:ext cx="6477000" cy="2955925"/>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8A3C03A-CA7F-414B-9314-F8A5A02C6A3B}"/>
              </a:ext>
            </a:extLst>
          </p:cNvPr>
          <p:cNvSpPr>
            <a:spLocks noGrp="1" noChangeArrowheads="1"/>
          </p:cNvSpPr>
          <p:nvPr>
            <p:ph type="title"/>
          </p:nvPr>
        </p:nvSpPr>
        <p:spPr>
          <a:xfrm>
            <a:off x="685800" y="228600"/>
            <a:ext cx="8001000" cy="563563"/>
          </a:xfrm>
        </p:spPr>
        <p:txBody>
          <a:bodyPr/>
          <a:lstStyle/>
          <a:p>
            <a:pPr eaLnBrk="1" hangingPunct="1"/>
            <a:r>
              <a:rPr lang="en-US" altLang="en-US">
                <a:solidFill>
                  <a:srgbClr val="1B587C"/>
                </a:solidFill>
              </a:rPr>
              <a:t>Progress: Section 6</a:t>
            </a:r>
          </a:p>
        </p:txBody>
      </p:sp>
      <p:sp>
        <p:nvSpPr>
          <p:cNvPr id="3" name="Content Placeholder 2">
            <a:extLst>
              <a:ext uri="{FF2B5EF4-FFF2-40B4-BE49-F238E27FC236}">
                <a16:creationId xmlns:a16="http://schemas.microsoft.com/office/drawing/2014/main" id="{644B4265-E45B-47E5-AA03-3D6EB47A719F}"/>
              </a:ext>
            </a:extLst>
          </p:cNvPr>
          <p:cNvSpPr>
            <a:spLocks noGrp="1"/>
          </p:cNvSpPr>
          <p:nvPr>
            <p:ph idx="1"/>
          </p:nvPr>
        </p:nvSpPr>
        <p:spPr>
          <a:xfrm>
            <a:off x="609600" y="1143000"/>
            <a:ext cx="3810000" cy="5029200"/>
          </a:xfrm>
        </p:spPr>
        <p:txBody>
          <a:bodyPr rtlCol="0">
            <a:normAutofit/>
          </a:bodyPr>
          <a:lstStyle/>
          <a:p>
            <a:pPr eaLnBrk="1" fontAlgn="auto" hangingPunct="1">
              <a:spcAft>
                <a:spcPts val="0"/>
              </a:spcAft>
              <a:buClr>
                <a:schemeClr val="accent4">
                  <a:lumMod val="75000"/>
                </a:schemeClr>
              </a:buClr>
              <a:defRPr/>
            </a:pPr>
            <a:r>
              <a:rPr lang="en-US" sz="2200" b="1" dirty="0">
                <a:cs typeface="Arial" pitchFamily="34" charset="0"/>
              </a:rPr>
              <a:t>Section 6</a:t>
            </a:r>
          </a:p>
          <a:p>
            <a:pPr marL="285750" indent="-285750" eaLnBrk="1" fontAlgn="auto" hangingPunct="1">
              <a:spcAft>
                <a:spcPts val="0"/>
              </a:spcAft>
              <a:buClr>
                <a:schemeClr val="tx2"/>
              </a:buClr>
              <a:defRPr/>
            </a:pPr>
            <a:r>
              <a:rPr lang="en-US" sz="2200" dirty="0">
                <a:cs typeface="Arial" pitchFamily="34" charset="0"/>
              </a:rPr>
              <a:t>26 miles: Martinsville to Indianapolis</a:t>
            </a:r>
          </a:p>
          <a:p>
            <a:pPr marL="285750" indent="-285750" eaLnBrk="1" fontAlgn="auto" hangingPunct="1">
              <a:spcAft>
                <a:spcPts val="0"/>
              </a:spcAft>
              <a:buClr>
                <a:schemeClr val="tx2"/>
              </a:buClr>
              <a:defRPr/>
            </a:pPr>
            <a:r>
              <a:rPr lang="en-US" sz="2200" dirty="0">
                <a:cs typeface="Arial" pitchFamily="34" charset="0"/>
              </a:rPr>
              <a:t>Estimated to Cost $1.5B</a:t>
            </a:r>
          </a:p>
          <a:p>
            <a:pPr marL="285750" indent="-285750" eaLnBrk="1" fontAlgn="auto" hangingPunct="1">
              <a:spcAft>
                <a:spcPts val="0"/>
              </a:spcAft>
              <a:buClr>
                <a:schemeClr val="tx2"/>
              </a:buClr>
              <a:defRPr/>
            </a:pPr>
            <a:r>
              <a:rPr lang="en-US" sz="2200" dirty="0">
                <a:cs typeface="Arial" pitchFamily="34" charset="0"/>
              </a:rPr>
              <a:t>Construction on mainline to begin early 2020</a:t>
            </a:r>
          </a:p>
          <a:p>
            <a:pPr marL="285750" indent="-285750" eaLnBrk="1" fontAlgn="auto" hangingPunct="1">
              <a:spcAft>
                <a:spcPts val="0"/>
              </a:spcAft>
              <a:buClr>
                <a:schemeClr val="tx2"/>
              </a:buClr>
              <a:defRPr/>
            </a:pPr>
            <a:r>
              <a:rPr lang="en-US" sz="2200" dirty="0">
                <a:cs typeface="Arial" pitchFamily="34" charset="0"/>
              </a:rPr>
              <a:t>Accelerated completion date of 2024</a:t>
            </a:r>
          </a:p>
          <a:p>
            <a:pPr eaLnBrk="1" fontAlgn="auto" hangingPunct="1">
              <a:spcAft>
                <a:spcPts val="0"/>
              </a:spcAft>
              <a:buClr>
                <a:schemeClr val="accent4">
                  <a:lumMod val="75000"/>
                </a:schemeClr>
              </a:buClr>
              <a:defRPr/>
            </a:pPr>
            <a:endParaRPr lang="en-US" dirty="0"/>
          </a:p>
        </p:txBody>
      </p:sp>
      <p:sp>
        <p:nvSpPr>
          <p:cNvPr id="13316" name="Slide Number Placeholder 3">
            <a:extLst>
              <a:ext uri="{FF2B5EF4-FFF2-40B4-BE49-F238E27FC236}">
                <a16:creationId xmlns:a16="http://schemas.microsoft.com/office/drawing/2014/main" id="{D958A523-CFB1-4263-A9D9-82D54962DBDD}"/>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pPr>
            <a:fld id="{B88137B3-02E3-44C3-8DDA-EDDCB0A196BF}" type="slidenum">
              <a:rPr lang="en-US" altLang="en-US" smtClean="0"/>
              <a:pPr>
                <a:spcBef>
                  <a:spcPct val="0"/>
                </a:spcBef>
                <a:buClrTx/>
                <a:buSzTx/>
                <a:buFontTx/>
                <a:buNone/>
              </a:pPr>
              <a:t>35</a:t>
            </a:fld>
            <a:endParaRPr lang="en-US" altLang="en-US" sz="900">
              <a:solidFill>
                <a:srgbClr val="1B587C"/>
              </a:solidFill>
              <a:latin typeface="Calibri" panose="020F0502020204030204" pitchFamily="34" charset="0"/>
            </a:endParaRPr>
          </a:p>
        </p:txBody>
      </p:sp>
      <p:pic>
        <p:nvPicPr>
          <p:cNvPr id="13317" name="Picture 6">
            <a:extLst>
              <a:ext uri="{FF2B5EF4-FFF2-40B4-BE49-F238E27FC236}">
                <a16:creationId xmlns:a16="http://schemas.microsoft.com/office/drawing/2014/main" id="{60F03034-7645-4DE2-83D0-129EEC292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1000"/>
            <a:ext cx="4343400" cy="614108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9CCCA71-D3A7-477A-AB0B-0CEC1FDB1560}"/>
              </a:ext>
            </a:extLst>
          </p:cNvPr>
          <p:cNvSpPr>
            <a:spLocks noGrp="1" noChangeArrowheads="1"/>
          </p:cNvSpPr>
          <p:nvPr>
            <p:ph type="title"/>
          </p:nvPr>
        </p:nvSpPr>
        <p:spPr>
          <a:xfrm>
            <a:off x="304800" y="228600"/>
            <a:ext cx="8001000" cy="563563"/>
          </a:xfrm>
        </p:spPr>
        <p:txBody>
          <a:bodyPr/>
          <a:lstStyle/>
          <a:p>
            <a:pPr eaLnBrk="1" hangingPunct="1"/>
            <a:r>
              <a:rPr lang="en-US" altLang="en-US" dirty="0">
                <a:solidFill>
                  <a:srgbClr val="1B587C"/>
                </a:solidFill>
              </a:rPr>
              <a:t>I-69 Bridge Update</a:t>
            </a:r>
          </a:p>
        </p:txBody>
      </p:sp>
      <p:sp>
        <p:nvSpPr>
          <p:cNvPr id="14339" name="Slide Number Placeholder 3">
            <a:extLst>
              <a:ext uri="{FF2B5EF4-FFF2-40B4-BE49-F238E27FC236}">
                <a16:creationId xmlns:a16="http://schemas.microsoft.com/office/drawing/2014/main" id="{F5D24950-40BD-44A9-B2AC-C15B494C2933}"/>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pPr>
            <a:fld id="{B88137B3-02E3-44C3-8DDA-EDDCB0A196BF}" type="slidenum">
              <a:rPr lang="en-US" altLang="en-US" smtClean="0"/>
              <a:pPr>
                <a:spcBef>
                  <a:spcPct val="0"/>
                </a:spcBef>
                <a:buClrTx/>
                <a:buSzTx/>
                <a:buFontTx/>
                <a:buNone/>
              </a:pPr>
              <a:t>36</a:t>
            </a:fld>
            <a:endParaRPr lang="en-US" altLang="en-US" sz="900">
              <a:solidFill>
                <a:srgbClr val="1B587C"/>
              </a:solidFill>
              <a:latin typeface="Calibri" panose="020F0502020204030204" pitchFamily="34" charset="0"/>
            </a:endParaRPr>
          </a:p>
        </p:txBody>
      </p:sp>
      <p:sp>
        <p:nvSpPr>
          <p:cNvPr id="7" name="TextBox 6">
            <a:extLst>
              <a:ext uri="{FF2B5EF4-FFF2-40B4-BE49-F238E27FC236}">
                <a16:creationId xmlns:a16="http://schemas.microsoft.com/office/drawing/2014/main" id="{419C46B3-1AC6-4644-97BB-D2E49ED659A9}"/>
              </a:ext>
            </a:extLst>
          </p:cNvPr>
          <p:cNvSpPr txBox="1"/>
          <p:nvPr/>
        </p:nvSpPr>
        <p:spPr>
          <a:xfrm>
            <a:off x="304800" y="1371600"/>
            <a:ext cx="3619500" cy="3862596"/>
          </a:xfrm>
          <a:prstGeom prst="rect">
            <a:avLst/>
          </a:prstGeom>
          <a:noFill/>
        </p:spPr>
        <p:txBody>
          <a:bodyPr>
            <a:spAutoFit/>
          </a:bodyPr>
          <a:lstStyle/>
          <a:p>
            <a:pPr marL="285750" indent="-285750" eaLnBrk="1" fontAlgn="auto" hangingPunct="1">
              <a:spcBef>
                <a:spcPts val="1200"/>
              </a:spcBef>
              <a:spcAft>
                <a:spcPts val="0"/>
              </a:spcAft>
              <a:buClr>
                <a:schemeClr val="accent4"/>
              </a:buClr>
              <a:buSzPct val="130000"/>
              <a:buFont typeface="Wingdings" pitchFamily="2" charset="2"/>
              <a:buChar char="§"/>
              <a:defRPr/>
            </a:pPr>
            <a:r>
              <a:rPr lang="en-US" sz="2000" dirty="0">
                <a:solidFill>
                  <a:srgbClr val="042134"/>
                </a:solidFill>
                <a:latin typeface="Open Sans"/>
              </a:rPr>
              <a:t>Ohio River bridge will provide a critical link between the two states at Evansville and Henderson.</a:t>
            </a:r>
          </a:p>
          <a:p>
            <a:pPr marL="285750" indent="-285750" eaLnBrk="1" fontAlgn="auto" hangingPunct="1">
              <a:spcBef>
                <a:spcPts val="1200"/>
              </a:spcBef>
              <a:spcAft>
                <a:spcPts val="0"/>
              </a:spcAft>
              <a:buClr>
                <a:schemeClr val="accent4"/>
              </a:buClr>
              <a:buSzPct val="130000"/>
              <a:buFont typeface="Wingdings" pitchFamily="2" charset="2"/>
              <a:buChar char="§"/>
              <a:defRPr/>
            </a:pPr>
            <a:r>
              <a:rPr lang="en-US" sz="2000" dirty="0">
                <a:solidFill>
                  <a:srgbClr val="042134"/>
                </a:solidFill>
                <a:latin typeface="Open Sans"/>
              </a:rPr>
              <a:t>Draft EIS was published in December 2018.</a:t>
            </a:r>
          </a:p>
          <a:p>
            <a:pPr marL="285750" indent="-285750" eaLnBrk="1" fontAlgn="auto" hangingPunct="1">
              <a:spcBef>
                <a:spcPts val="1200"/>
              </a:spcBef>
              <a:spcAft>
                <a:spcPts val="0"/>
              </a:spcAft>
              <a:buClr>
                <a:schemeClr val="accent4"/>
              </a:buClr>
              <a:buSzPct val="130000"/>
              <a:buFont typeface="Wingdings" pitchFamily="2" charset="2"/>
              <a:buChar char="§"/>
              <a:defRPr/>
            </a:pPr>
            <a:r>
              <a:rPr lang="en-US" sz="1900" dirty="0">
                <a:solidFill>
                  <a:prstClr val="black"/>
                </a:solidFill>
                <a:latin typeface="Tahoma" pitchFamily="34" charset="0"/>
                <a:ea typeface="Tahoma" pitchFamily="34" charset="0"/>
                <a:cs typeface="Arial" pitchFamily="34" charset="0"/>
              </a:rPr>
              <a:t>Two preferred alternatives announced based on the same route but different tolling options for each.</a:t>
            </a:r>
          </a:p>
          <a:p>
            <a:pPr marL="285750" indent="-285750" eaLnBrk="1" fontAlgn="auto" hangingPunct="1">
              <a:spcBef>
                <a:spcPts val="1200"/>
              </a:spcBef>
              <a:spcAft>
                <a:spcPts val="0"/>
              </a:spcAft>
              <a:buClr>
                <a:schemeClr val="accent4"/>
              </a:buClr>
              <a:buSzPct val="130000"/>
              <a:buFont typeface="Wingdings" pitchFamily="2" charset="2"/>
              <a:buChar char="§"/>
              <a:defRPr/>
            </a:pPr>
            <a:r>
              <a:rPr lang="en-US" sz="1900" dirty="0">
                <a:solidFill>
                  <a:prstClr val="black"/>
                </a:solidFill>
                <a:latin typeface="Tahoma" pitchFamily="34" charset="0"/>
                <a:ea typeface="Tahoma" pitchFamily="34" charset="0"/>
                <a:cs typeface="Arial" pitchFamily="34" charset="0"/>
              </a:rPr>
              <a:t>ROD expected in mid-2020.</a:t>
            </a:r>
            <a:endParaRPr lang="en-US" dirty="0">
              <a:latin typeface="+mn-lt"/>
            </a:endParaRPr>
          </a:p>
        </p:txBody>
      </p:sp>
      <p:pic>
        <p:nvPicPr>
          <p:cNvPr id="14342" name="Picture 7">
            <a:extLst>
              <a:ext uri="{FF2B5EF4-FFF2-40B4-BE49-F238E27FC236}">
                <a16:creationId xmlns:a16="http://schemas.microsoft.com/office/drawing/2014/main" id="{A46E3B94-723D-4668-B9A1-61FEC4E5F9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32054" y="152400"/>
            <a:ext cx="5082094" cy="6477000"/>
          </a:xfr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descr="A close up of a sign&#10;&#10;Description automatically generated">
            <a:extLst>
              <a:ext uri="{FF2B5EF4-FFF2-40B4-BE49-F238E27FC236}">
                <a16:creationId xmlns:a16="http://schemas.microsoft.com/office/drawing/2014/main" id="{AF8B7042-47F4-4882-98E9-7CCC7F3EC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486400"/>
            <a:ext cx="944665" cy="90496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5C403CB3-762D-4B07-AA4C-B3721D0616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800100" y="2819400"/>
            <a:ext cx="7543800" cy="1470025"/>
          </a:xfrm>
        </p:spPr>
        <p:txBody>
          <a:bodyPr>
            <a:normAutofit/>
          </a:bodyPr>
          <a:lstStyle/>
          <a:p>
            <a:pPr algn="ctr"/>
            <a:r>
              <a:rPr lang="en-US" sz="6600" dirty="0"/>
              <a:t>Michigan</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37</a:t>
            </a:fld>
            <a:endParaRPr lang="en-US" dirty="0"/>
          </a:p>
        </p:txBody>
      </p:sp>
      <p:pic>
        <p:nvPicPr>
          <p:cNvPr id="7" name="Picture 6">
            <a:extLst>
              <a:ext uri="{FF2B5EF4-FFF2-40B4-BE49-F238E27FC236}">
                <a16:creationId xmlns:a16="http://schemas.microsoft.com/office/drawing/2014/main" id="{712160DD-9C32-494D-AEAF-D8372FF4CE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297" y="4604441"/>
            <a:ext cx="4343406" cy="2171703"/>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FF26-16B9-4756-A468-92D26A3C4649}"/>
              </a:ext>
            </a:extLst>
          </p:cNvPr>
          <p:cNvSpPr>
            <a:spLocks noGrp="1"/>
          </p:cNvSpPr>
          <p:nvPr>
            <p:ph type="title"/>
          </p:nvPr>
        </p:nvSpPr>
        <p:spPr>
          <a:xfrm>
            <a:off x="762000" y="381000"/>
            <a:ext cx="8001000" cy="563563"/>
          </a:xfrm>
        </p:spPr>
        <p:txBody>
          <a:bodyPr rtlCol="0">
            <a:normAutofit fontScale="90000"/>
          </a:bodyPr>
          <a:lstStyle/>
          <a:p>
            <a:pPr eaLnBrk="1" fontAlgn="auto" hangingPunct="1">
              <a:spcAft>
                <a:spcPts val="0"/>
              </a:spcAft>
              <a:defRPr/>
            </a:pPr>
            <a:r>
              <a:rPr lang="en-US" dirty="0"/>
              <a:t>I-69 Through Michigan Is Already A Top      North American Freight Route</a:t>
            </a:r>
            <a:br>
              <a:rPr lang="en-US" dirty="0"/>
            </a:br>
            <a:endParaRPr lang="en-US" dirty="0"/>
          </a:p>
        </p:txBody>
      </p:sp>
      <p:sp>
        <p:nvSpPr>
          <p:cNvPr id="12291" name="Slide Number Placeholder 3">
            <a:extLst>
              <a:ext uri="{FF2B5EF4-FFF2-40B4-BE49-F238E27FC236}">
                <a16:creationId xmlns:a16="http://schemas.microsoft.com/office/drawing/2014/main" id="{09BA84F6-64DD-4A2A-826E-3CB7A57432B3}"/>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defRPr/>
            </a:pPr>
            <a:fld id="{419510BA-9ED3-4121-90F0-12C9EF8E8CD4}" type="slidenum">
              <a:rPr lang="en-US" altLang="en-US" smtClean="0"/>
              <a:pPr>
                <a:spcBef>
                  <a:spcPct val="0"/>
                </a:spcBef>
                <a:buClrTx/>
                <a:buSzTx/>
                <a:buFontTx/>
                <a:buNone/>
                <a:defRPr/>
              </a:pPr>
              <a:t>38</a:t>
            </a:fld>
            <a:endParaRPr lang="en-US" altLang="en-US" sz="900">
              <a:solidFill>
                <a:srgbClr val="1B587C"/>
              </a:solidFill>
              <a:latin typeface="Calibri" panose="020F0502020204030204" pitchFamily="34" charset="0"/>
            </a:endParaRPr>
          </a:p>
        </p:txBody>
      </p:sp>
      <p:sp>
        <p:nvSpPr>
          <p:cNvPr id="5" name="Content Placeholder 4">
            <a:extLst>
              <a:ext uri="{FF2B5EF4-FFF2-40B4-BE49-F238E27FC236}">
                <a16:creationId xmlns:a16="http://schemas.microsoft.com/office/drawing/2014/main" id="{AC1E330B-800A-4EAE-B5F9-CF340AB7B2DA}"/>
              </a:ext>
            </a:extLst>
          </p:cNvPr>
          <p:cNvSpPr>
            <a:spLocks noGrp="1"/>
          </p:cNvSpPr>
          <p:nvPr>
            <p:ph idx="1"/>
          </p:nvPr>
        </p:nvSpPr>
        <p:spPr>
          <a:xfrm>
            <a:off x="914400" y="1233487"/>
            <a:ext cx="7315200" cy="5243513"/>
          </a:xfrm>
        </p:spPr>
        <p:txBody>
          <a:bodyPr rtlCol="0">
            <a:normAutofit/>
          </a:bodyPr>
          <a:lstStyle/>
          <a:p>
            <a:pPr marL="347472" eaLnBrk="1" fontAlgn="auto" hangingPunct="1">
              <a:spcBef>
                <a:spcPts val="1200"/>
              </a:spcBef>
              <a:spcAft>
                <a:spcPts val="0"/>
              </a:spcAft>
              <a:buClr>
                <a:schemeClr val="accent4">
                  <a:lumMod val="75000"/>
                </a:schemeClr>
              </a:buClr>
              <a:defRPr/>
            </a:pPr>
            <a:r>
              <a:rPr lang="en-US" dirty="0"/>
              <a:t>The I-69 Port Huron/Sarnia border crossing is one of the busiest in North America</a:t>
            </a:r>
          </a:p>
          <a:p>
            <a:pPr marL="347472" eaLnBrk="1" fontAlgn="auto" hangingPunct="1">
              <a:spcBef>
                <a:spcPts val="1200"/>
              </a:spcBef>
              <a:spcAft>
                <a:spcPts val="0"/>
              </a:spcAft>
              <a:buClr>
                <a:schemeClr val="accent4">
                  <a:lumMod val="75000"/>
                </a:schemeClr>
              </a:buClr>
              <a:defRPr/>
            </a:pPr>
            <a:r>
              <a:rPr lang="en-US" dirty="0"/>
              <a:t>831,000+ commercial trucks used the Blue Water Bridge in 2018 (5</a:t>
            </a:r>
            <a:r>
              <a:rPr lang="en-US" baseline="30000" dirty="0"/>
              <a:t>th</a:t>
            </a:r>
            <a:r>
              <a:rPr lang="en-US" dirty="0"/>
              <a:t> most)</a:t>
            </a:r>
          </a:p>
          <a:p>
            <a:pPr marL="347472" eaLnBrk="1" fontAlgn="auto" hangingPunct="1">
              <a:spcBef>
                <a:spcPts val="1200"/>
              </a:spcBef>
              <a:spcAft>
                <a:spcPts val="0"/>
              </a:spcAft>
              <a:buClr>
                <a:schemeClr val="accent4">
                  <a:lumMod val="75000"/>
                </a:schemeClr>
              </a:buClr>
              <a:defRPr/>
            </a:pPr>
            <a:r>
              <a:rPr lang="en-US" dirty="0"/>
              <a:t>3,100+ commercial trains used the Canadian National double-stack rail tunnel in 2018 (4</a:t>
            </a:r>
            <a:r>
              <a:rPr lang="en-US" baseline="30000" dirty="0"/>
              <a:t>th</a:t>
            </a:r>
            <a:r>
              <a:rPr lang="en-US" dirty="0"/>
              <a:t> most)</a:t>
            </a:r>
          </a:p>
          <a:p>
            <a:pPr marL="347472" eaLnBrk="1" fontAlgn="auto" hangingPunct="1">
              <a:spcBef>
                <a:spcPts val="1200"/>
              </a:spcBef>
              <a:spcAft>
                <a:spcPts val="0"/>
              </a:spcAft>
              <a:buClr>
                <a:schemeClr val="accent4">
                  <a:lumMod val="75000"/>
                </a:schemeClr>
              </a:buClr>
              <a:defRPr/>
            </a:pPr>
            <a:r>
              <a:rPr lang="en-US" dirty="0"/>
              <a:t>The freight passing through Michigan is linked closely to both Canada and Mexico, as these two countries are our top trading partners</a:t>
            </a:r>
          </a:p>
          <a:p>
            <a:pPr marL="347472" eaLnBrk="1" fontAlgn="auto" hangingPunct="1">
              <a:spcBef>
                <a:spcPts val="1200"/>
              </a:spcBef>
              <a:spcAft>
                <a:spcPts val="0"/>
              </a:spcAft>
              <a:buClr>
                <a:schemeClr val="accent4">
                  <a:lumMod val="75000"/>
                </a:schemeClr>
              </a:buClr>
              <a:defRPr/>
            </a:pPr>
            <a:r>
              <a:rPr lang="en-US" dirty="0"/>
              <a:t>This linkage can be found in every other state along I-69, demonstrating a critical need for one continuous route between all three countries to improve logistics</a:t>
            </a:r>
          </a:p>
          <a:p>
            <a:pPr eaLnBrk="1" fontAlgn="auto" hangingPunct="1">
              <a:spcAft>
                <a:spcPts val="0"/>
              </a:spcAft>
              <a:buClr>
                <a:schemeClr val="accent4">
                  <a:lumMod val="75000"/>
                </a:schemeClr>
              </a:buClr>
              <a:defRPr/>
            </a:pPr>
            <a:endParaRPr lang="en-US" dirty="0"/>
          </a:p>
          <a:p>
            <a:pPr marL="0" indent="0" eaLnBrk="1" fontAlgn="auto" hangingPunct="1">
              <a:spcAft>
                <a:spcPts val="0"/>
              </a:spcAft>
              <a:buClr>
                <a:schemeClr val="accent4">
                  <a:lumMod val="75000"/>
                </a:schemeClr>
              </a:buClr>
              <a:buFont typeface="Wingdings" panose="05000000000000000000" pitchFamily="2" charset="2"/>
              <a:buNone/>
              <a:defRPr/>
            </a:pPr>
            <a:endParaRPr lang="en-US" dirty="0"/>
          </a:p>
          <a:p>
            <a:pPr marL="0" indent="0" eaLnBrk="1" fontAlgn="auto" hangingPunct="1">
              <a:spcAft>
                <a:spcPts val="0"/>
              </a:spcAft>
              <a:buClr>
                <a:schemeClr val="accent4">
                  <a:lumMod val="75000"/>
                </a:schemeClr>
              </a:buClr>
              <a:buFont typeface="Wingdings" panose="05000000000000000000" pitchFamily="2" charset="2"/>
              <a:buNone/>
              <a:defRPr/>
            </a:pPr>
            <a:r>
              <a:rPr lang="en-US" dirty="0"/>
              <a:t> </a:t>
            </a:r>
          </a:p>
          <a:p>
            <a:pPr eaLnBrk="1" fontAlgn="auto" hangingPunct="1">
              <a:spcAft>
                <a:spcPts val="0"/>
              </a:spcAft>
              <a:buClr>
                <a:schemeClr val="accent4">
                  <a:lumMod val="75000"/>
                </a:schemeClr>
              </a:buClr>
              <a:defRPr/>
            </a:pPr>
            <a:endParaRPr lang="en-US" dirty="0"/>
          </a:p>
        </p:txBody>
      </p:sp>
      <p:pic>
        <p:nvPicPr>
          <p:cNvPr id="6" name="Picture 5" descr="A close up of a sign&#10;&#10;Description automatically generated">
            <a:extLst>
              <a:ext uri="{FF2B5EF4-FFF2-40B4-BE49-F238E27FC236}">
                <a16:creationId xmlns:a16="http://schemas.microsoft.com/office/drawing/2014/main" id="{FBEBA6B9-59AD-4907-91CF-68DE7620E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56" y="238035"/>
            <a:ext cx="944665" cy="90496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FF26-16B9-4756-A468-92D26A3C4649}"/>
              </a:ext>
            </a:extLst>
          </p:cNvPr>
          <p:cNvSpPr>
            <a:spLocks noGrp="1"/>
          </p:cNvSpPr>
          <p:nvPr>
            <p:ph type="title"/>
          </p:nvPr>
        </p:nvSpPr>
        <p:spPr>
          <a:xfrm>
            <a:off x="762000" y="381000"/>
            <a:ext cx="8001000" cy="563563"/>
          </a:xfrm>
        </p:spPr>
        <p:txBody>
          <a:bodyPr rtlCol="0">
            <a:normAutofit fontScale="90000"/>
          </a:bodyPr>
          <a:lstStyle/>
          <a:p>
            <a:pPr eaLnBrk="1" fontAlgn="auto" hangingPunct="1">
              <a:spcAft>
                <a:spcPts val="0"/>
              </a:spcAft>
              <a:defRPr/>
            </a:pPr>
            <a:r>
              <a:rPr lang="en-US" dirty="0"/>
              <a:t>The Need to Connect I-69 From </a:t>
            </a:r>
            <a:br>
              <a:rPr lang="en-US" dirty="0"/>
            </a:br>
            <a:r>
              <a:rPr lang="en-US" dirty="0"/>
              <a:t>Canada to Mexico is Evident</a:t>
            </a:r>
            <a:br>
              <a:rPr lang="en-US" dirty="0"/>
            </a:br>
            <a:endParaRPr lang="en-US" dirty="0"/>
          </a:p>
        </p:txBody>
      </p:sp>
      <p:sp>
        <p:nvSpPr>
          <p:cNvPr id="13315" name="Slide Number Placeholder 3">
            <a:extLst>
              <a:ext uri="{FF2B5EF4-FFF2-40B4-BE49-F238E27FC236}">
                <a16:creationId xmlns:a16="http://schemas.microsoft.com/office/drawing/2014/main" id="{E1345A2B-8990-4A70-8A0A-77D2A37B34CA}"/>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defRPr/>
            </a:pPr>
            <a:fld id="{419510BA-9ED3-4121-90F0-12C9EF8E8CD4}" type="slidenum">
              <a:rPr lang="en-US" altLang="en-US" smtClean="0"/>
              <a:pPr>
                <a:spcBef>
                  <a:spcPct val="0"/>
                </a:spcBef>
                <a:buClrTx/>
                <a:buSzTx/>
                <a:buFontTx/>
                <a:buNone/>
                <a:defRPr/>
              </a:pPr>
              <a:t>39</a:t>
            </a:fld>
            <a:endParaRPr lang="en-US" altLang="en-US" sz="900">
              <a:solidFill>
                <a:srgbClr val="1B587C"/>
              </a:solidFill>
              <a:latin typeface="Calibri" panose="020F0502020204030204" pitchFamily="34" charset="0"/>
            </a:endParaRPr>
          </a:p>
        </p:txBody>
      </p:sp>
      <p:sp>
        <p:nvSpPr>
          <p:cNvPr id="5" name="Content Placeholder 4">
            <a:extLst>
              <a:ext uri="{FF2B5EF4-FFF2-40B4-BE49-F238E27FC236}">
                <a16:creationId xmlns:a16="http://schemas.microsoft.com/office/drawing/2014/main" id="{AC1E330B-800A-4EAE-B5F9-CF340AB7B2DA}"/>
              </a:ext>
            </a:extLst>
          </p:cNvPr>
          <p:cNvSpPr>
            <a:spLocks noGrp="1"/>
          </p:cNvSpPr>
          <p:nvPr>
            <p:ph idx="1"/>
          </p:nvPr>
        </p:nvSpPr>
        <p:spPr>
          <a:xfrm>
            <a:off x="914400" y="1143000"/>
            <a:ext cx="7315200" cy="4525963"/>
          </a:xfrm>
        </p:spPr>
        <p:txBody>
          <a:bodyPr rtlCol="0">
            <a:normAutofit/>
          </a:bodyPr>
          <a:lstStyle/>
          <a:p>
            <a:pPr eaLnBrk="1" fontAlgn="auto" hangingPunct="1">
              <a:spcAft>
                <a:spcPts val="0"/>
              </a:spcAft>
              <a:buClr>
                <a:schemeClr val="accent4">
                  <a:lumMod val="75000"/>
                </a:schemeClr>
              </a:buClr>
              <a:defRPr/>
            </a:pPr>
            <a:r>
              <a:rPr lang="en-US" sz="1800" dirty="0"/>
              <a:t>All states along I-69 are a top trading partner to one or both of the  countries, demonstrating a critical need for one continuous to improve logistics.</a:t>
            </a:r>
          </a:p>
          <a:p>
            <a:pPr eaLnBrk="1" fontAlgn="auto" hangingPunct="1">
              <a:spcAft>
                <a:spcPts val="0"/>
              </a:spcAft>
              <a:buClr>
                <a:schemeClr val="accent4">
                  <a:lumMod val="75000"/>
                </a:schemeClr>
              </a:buClr>
              <a:defRPr/>
            </a:pPr>
            <a:endParaRPr lang="en-US" dirty="0"/>
          </a:p>
          <a:p>
            <a:pPr marL="0" indent="0" eaLnBrk="1" fontAlgn="auto" hangingPunct="1">
              <a:spcAft>
                <a:spcPts val="0"/>
              </a:spcAft>
              <a:buClr>
                <a:schemeClr val="accent4">
                  <a:lumMod val="75000"/>
                </a:schemeClr>
              </a:buClr>
              <a:buFont typeface="Wingdings" panose="05000000000000000000" pitchFamily="2" charset="2"/>
              <a:buNone/>
              <a:defRPr/>
            </a:pPr>
            <a:endParaRPr lang="en-US" dirty="0"/>
          </a:p>
          <a:p>
            <a:pPr marL="0" indent="0" eaLnBrk="1" fontAlgn="auto" hangingPunct="1">
              <a:spcAft>
                <a:spcPts val="0"/>
              </a:spcAft>
              <a:buClr>
                <a:schemeClr val="accent4">
                  <a:lumMod val="75000"/>
                </a:schemeClr>
              </a:buClr>
              <a:buFont typeface="Wingdings" panose="05000000000000000000" pitchFamily="2" charset="2"/>
              <a:buNone/>
              <a:defRPr/>
            </a:pPr>
            <a:r>
              <a:rPr lang="en-US" dirty="0"/>
              <a:t> </a:t>
            </a:r>
          </a:p>
          <a:p>
            <a:pPr eaLnBrk="1" fontAlgn="auto" hangingPunct="1">
              <a:spcAft>
                <a:spcPts val="0"/>
              </a:spcAft>
              <a:buClr>
                <a:schemeClr val="accent4">
                  <a:lumMod val="75000"/>
                </a:schemeClr>
              </a:buClr>
              <a:defRPr/>
            </a:pPr>
            <a:endParaRPr lang="en-US" dirty="0"/>
          </a:p>
        </p:txBody>
      </p:sp>
      <p:pic>
        <p:nvPicPr>
          <p:cNvPr id="13318" name="Picture 2">
            <a:extLst>
              <a:ext uri="{FF2B5EF4-FFF2-40B4-BE49-F238E27FC236}">
                <a16:creationId xmlns:a16="http://schemas.microsoft.com/office/drawing/2014/main" id="{1C2E0E7B-F824-4420-A3E0-1C7DEB23E0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84" r="2500" b="14286"/>
          <a:stretch/>
        </p:blipFill>
        <p:spPr bwMode="auto">
          <a:xfrm>
            <a:off x="228600" y="2057400"/>
            <a:ext cx="8763000" cy="471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sign&#10;&#10;Description automatically generated">
            <a:extLst>
              <a:ext uri="{FF2B5EF4-FFF2-40B4-BE49-F238E27FC236}">
                <a16:creationId xmlns:a16="http://schemas.microsoft.com/office/drawing/2014/main" id="{370B2C82-81AF-413B-A80D-27DF86C1D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935" y="238035"/>
            <a:ext cx="944665" cy="9049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563562"/>
          </a:xfrm>
        </p:spPr>
        <p:txBody>
          <a:bodyPr>
            <a:normAutofit fontScale="90000"/>
          </a:bodyPr>
          <a:lstStyle/>
          <a:p>
            <a:r>
              <a:rPr lang="en-US" dirty="0"/>
              <a:t>Route Map – Texas </a:t>
            </a:r>
          </a:p>
        </p:txBody>
      </p:sp>
      <p:sp>
        <p:nvSpPr>
          <p:cNvPr id="3" name="Content Placeholder 2"/>
          <p:cNvSpPr>
            <a:spLocks noGrp="1"/>
          </p:cNvSpPr>
          <p:nvPr>
            <p:ph sz="half" idx="1"/>
          </p:nvPr>
        </p:nvSpPr>
        <p:spPr/>
        <p:txBody>
          <a:bodyPr>
            <a:normAutofit/>
          </a:bodyPr>
          <a:lstStyle/>
          <a:p>
            <a:pPr>
              <a:spcBef>
                <a:spcPts val="1200"/>
              </a:spcBef>
            </a:pPr>
            <a:r>
              <a:rPr lang="en-US" dirty="0"/>
              <a:t>We have approximately 161 miles of I-69 system highways designated as interstate. </a:t>
            </a:r>
          </a:p>
          <a:p>
            <a:pPr>
              <a:spcBef>
                <a:spcPts val="1200"/>
              </a:spcBef>
            </a:pPr>
            <a:r>
              <a:rPr lang="en-US" dirty="0"/>
              <a:t>We are working with AASHTO and FHWA to designate two highway sections totaling approximately 5.8 miles.</a:t>
            </a:r>
          </a:p>
          <a:p>
            <a:pPr>
              <a:spcBef>
                <a:spcPts val="1200"/>
              </a:spcBef>
            </a:pPr>
            <a:r>
              <a:rPr lang="en-US" dirty="0"/>
              <a:t>When completed, the system would be approximately 1,100 miles long.</a:t>
            </a:r>
          </a:p>
        </p:txBody>
      </p:sp>
      <p:sp>
        <p:nvSpPr>
          <p:cNvPr id="4" name="Slide Number Placeholder 3"/>
          <p:cNvSpPr>
            <a:spLocks noGrp="1"/>
          </p:cNvSpPr>
          <p:nvPr>
            <p:ph type="sldNum" sz="quarter" idx="12"/>
          </p:nvPr>
        </p:nvSpPr>
        <p:spPr/>
        <p:txBody>
          <a:bodyPr/>
          <a:lstStyle/>
          <a:p>
            <a:fld id="{8E1CFE9B-CB35-4C70-A69D-EDF619A88928}" type="slidenum">
              <a:rPr lang="en-US" smtClean="0"/>
              <a:pPr/>
              <a:t>4</a:t>
            </a:fld>
            <a:endParaRPr lang="en-US" dirty="0"/>
          </a:p>
        </p:txBody>
      </p:sp>
      <p:pic>
        <p:nvPicPr>
          <p:cNvPr id="7" name="Picture 6">
            <a:extLst>
              <a:ext uri="{FF2B5EF4-FFF2-40B4-BE49-F238E27FC236}">
                <a16:creationId xmlns:a16="http://schemas.microsoft.com/office/drawing/2014/main" id="{61E04DDF-0D11-48E3-98BB-BB2B738E8B57}"/>
              </a:ext>
            </a:extLst>
          </p:cNvPr>
          <p:cNvPicPr>
            <a:picLocks noChangeAspect="1"/>
          </p:cNvPicPr>
          <p:nvPr/>
        </p:nvPicPr>
        <p:blipFill>
          <a:blip r:embed="rId3"/>
          <a:stretch>
            <a:fillRect/>
          </a:stretch>
        </p:blipFill>
        <p:spPr>
          <a:xfrm>
            <a:off x="4474671" y="457200"/>
            <a:ext cx="4630454" cy="6035675"/>
          </a:xfrm>
          <a:prstGeom prst="rect">
            <a:avLst/>
          </a:prstGeom>
        </p:spPr>
      </p:pic>
    </p:spTree>
    <p:extLst>
      <p:ext uri="{BB962C8B-B14F-4D97-AF65-F5344CB8AC3E}">
        <p14:creationId xmlns:p14="http://schemas.microsoft.com/office/powerpoint/2010/main" val="2496131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FF26-16B9-4756-A468-92D26A3C4649}"/>
              </a:ext>
            </a:extLst>
          </p:cNvPr>
          <p:cNvSpPr>
            <a:spLocks noGrp="1"/>
          </p:cNvSpPr>
          <p:nvPr>
            <p:ph type="title"/>
          </p:nvPr>
        </p:nvSpPr>
        <p:spPr>
          <a:xfrm>
            <a:off x="762000" y="381000"/>
            <a:ext cx="8001000" cy="563563"/>
          </a:xfrm>
        </p:spPr>
        <p:txBody>
          <a:bodyPr rtlCol="0">
            <a:normAutofit fontScale="90000"/>
          </a:bodyPr>
          <a:lstStyle/>
          <a:p>
            <a:pPr eaLnBrk="1" fontAlgn="auto" hangingPunct="1">
              <a:spcAft>
                <a:spcPts val="0"/>
              </a:spcAft>
              <a:defRPr/>
            </a:pPr>
            <a:r>
              <a:rPr lang="en-US" dirty="0"/>
              <a:t>The Need to Connect I-69 From Canada to Mexico is Evident</a:t>
            </a:r>
            <a:br>
              <a:rPr lang="en-US" dirty="0"/>
            </a:br>
            <a:endParaRPr lang="en-US" dirty="0"/>
          </a:p>
        </p:txBody>
      </p:sp>
      <p:sp>
        <p:nvSpPr>
          <p:cNvPr id="14339" name="Slide Number Placeholder 3">
            <a:extLst>
              <a:ext uri="{FF2B5EF4-FFF2-40B4-BE49-F238E27FC236}">
                <a16:creationId xmlns:a16="http://schemas.microsoft.com/office/drawing/2014/main" id="{D9B97B0D-E893-4E5F-A44C-27BF4D9DA236}"/>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defRPr/>
            </a:pPr>
            <a:fld id="{419510BA-9ED3-4121-90F0-12C9EF8E8CD4}" type="slidenum">
              <a:rPr lang="en-US" altLang="en-US" smtClean="0"/>
              <a:pPr>
                <a:spcBef>
                  <a:spcPct val="0"/>
                </a:spcBef>
                <a:buClrTx/>
                <a:buSzTx/>
                <a:buFontTx/>
                <a:buNone/>
                <a:defRPr/>
              </a:pPr>
              <a:t>40</a:t>
            </a:fld>
            <a:endParaRPr lang="en-US" altLang="en-US" sz="900">
              <a:solidFill>
                <a:srgbClr val="1B587C"/>
              </a:solidFill>
              <a:latin typeface="Calibri" panose="020F0502020204030204" pitchFamily="34" charset="0"/>
            </a:endParaRPr>
          </a:p>
        </p:txBody>
      </p:sp>
      <p:pic>
        <p:nvPicPr>
          <p:cNvPr id="14340" name="Picture 5">
            <a:extLst>
              <a:ext uri="{FF2B5EF4-FFF2-40B4-BE49-F238E27FC236}">
                <a16:creationId xmlns:a16="http://schemas.microsoft.com/office/drawing/2014/main" id="{12FA7AF2-3169-427C-99F7-6A4278C30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52400"/>
            <a:ext cx="765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AC1E330B-800A-4EAE-B5F9-CF340AB7B2DA}"/>
              </a:ext>
            </a:extLst>
          </p:cNvPr>
          <p:cNvSpPr>
            <a:spLocks noGrp="1"/>
          </p:cNvSpPr>
          <p:nvPr>
            <p:ph idx="1"/>
          </p:nvPr>
        </p:nvSpPr>
        <p:spPr>
          <a:xfrm>
            <a:off x="914400" y="1143000"/>
            <a:ext cx="7315200" cy="4525963"/>
          </a:xfrm>
        </p:spPr>
        <p:txBody>
          <a:bodyPr rtlCol="0">
            <a:normAutofit/>
          </a:bodyPr>
          <a:lstStyle/>
          <a:p>
            <a:pPr eaLnBrk="1" fontAlgn="auto" hangingPunct="1">
              <a:spcAft>
                <a:spcPts val="0"/>
              </a:spcAft>
              <a:buClr>
                <a:schemeClr val="accent4">
                  <a:lumMod val="75000"/>
                </a:schemeClr>
              </a:buClr>
              <a:defRPr/>
            </a:pPr>
            <a:r>
              <a:rPr lang="en-US" sz="1800" dirty="0"/>
              <a:t>All states along I-69 are a top trading partner to one or both of the  countries, demonstrating a critical need for one continuous to improve logistics.</a:t>
            </a:r>
          </a:p>
          <a:p>
            <a:pPr eaLnBrk="1" fontAlgn="auto" hangingPunct="1">
              <a:spcAft>
                <a:spcPts val="0"/>
              </a:spcAft>
              <a:buClr>
                <a:schemeClr val="accent4">
                  <a:lumMod val="75000"/>
                </a:schemeClr>
              </a:buClr>
              <a:defRPr/>
            </a:pPr>
            <a:endParaRPr lang="en-US" dirty="0"/>
          </a:p>
          <a:p>
            <a:pPr marL="0" indent="0" eaLnBrk="1" fontAlgn="auto" hangingPunct="1">
              <a:spcAft>
                <a:spcPts val="0"/>
              </a:spcAft>
              <a:buClr>
                <a:schemeClr val="accent4">
                  <a:lumMod val="75000"/>
                </a:schemeClr>
              </a:buClr>
              <a:buFont typeface="Wingdings" panose="05000000000000000000" pitchFamily="2" charset="2"/>
              <a:buNone/>
              <a:defRPr/>
            </a:pPr>
            <a:endParaRPr lang="en-US" dirty="0"/>
          </a:p>
          <a:p>
            <a:pPr marL="0" indent="0" eaLnBrk="1" fontAlgn="auto" hangingPunct="1">
              <a:spcAft>
                <a:spcPts val="0"/>
              </a:spcAft>
              <a:buClr>
                <a:schemeClr val="accent4">
                  <a:lumMod val="75000"/>
                </a:schemeClr>
              </a:buClr>
              <a:buFont typeface="Wingdings" panose="05000000000000000000" pitchFamily="2" charset="2"/>
              <a:buNone/>
              <a:defRPr/>
            </a:pPr>
            <a:r>
              <a:rPr lang="en-US" dirty="0"/>
              <a:t> </a:t>
            </a:r>
          </a:p>
          <a:p>
            <a:pPr eaLnBrk="1" fontAlgn="auto" hangingPunct="1">
              <a:spcAft>
                <a:spcPts val="0"/>
              </a:spcAft>
              <a:buClr>
                <a:schemeClr val="accent4">
                  <a:lumMod val="75000"/>
                </a:schemeClr>
              </a:buClr>
              <a:defRPr/>
            </a:pPr>
            <a:endParaRPr lang="en-US" dirty="0"/>
          </a:p>
        </p:txBody>
      </p:sp>
      <p:pic>
        <p:nvPicPr>
          <p:cNvPr id="14342" name="Picture 5">
            <a:extLst>
              <a:ext uri="{FF2B5EF4-FFF2-40B4-BE49-F238E27FC236}">
                <a16:creationId xmlns:a16="http://schemas.microsoft.com/office/drawing/2014/main" id="{86425A9A-6C36-4AD9-907E-EA2A790F6B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16" b="8489"/>
          <a:stretch/>
        </p:blipFill>
        <p:spPr bwMode="auto">
          <a:xfrm>
            <a:off x="190500" y="0"/>
            <a:ext cx="88773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3056-E411-4D80-9632-C45EB89B5197}"/>
              </a:ext>
            </a:extLst>
          </p:cNvPr>
          <p:cNvSpPr>
            <a:spLocks noGrp="1"/>
          </p:cNvSpPr>
          <p:nvPr>
            <p:ph type="title"/>
          </p:nvPr>
        </p:nvSpPr>
        <p:spPr>
          <a:xfrm>
            <a:off x="762000" y="381000"/>
            <a:ext cx="8001000" cy="563563"/>
          </a:xfrm>
        </p:spPr>
        <p:txBody>
          <a:bodyPr rtlCol="0">
            <a:normAutofit fontScale="90000"/>
          </a:bodyPr>
          <a:lstStyle/>
          <a:p>
            <a:pPr eaLnBrk="1" fontAlgn="auto" hangingPunct="1">
              <a:spcAft>
                <a:spcPts val="0"/>
              </a:spcAft>
              <a:defRPr/>
            </a:pPr>
            <a:r>
              <a:rPr lang="en-US" dirty="0"/>
              <a:t>Michigan’s Top Federal Needs for I-69</a:t>
            </a:r>
            <a:br>
              <a:rPr lang="en-US" dirty="0"/>
            </a:br>
            <a:endParaRPr lang="en-US" dirty="0"/>
          </a:p>
        </p:txBody>
      </p:sp>
      <p:sp>
        <p:nvSpPr>
          <p:cNvPr id="15363" name="Slide Number Placeholder 3">
            <a:extLst>
              <a:ext uri="{FF2B5EF4-FFF2-40B4-BE49-F238E27FC236}">
                <a16:creationId xmlns:a16="http://schemas.microsoft.com/office/drawing/2014/main" id="{C30D6EBD-B0F3-494F-B98E-69DEC89A0B71}"/>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defRPr/>
            </a:pPr>
            <a:fld id="{419510BA-9ED3-4121-90F0-12C9EF8E8CD4}" type="slidenum">
              <a:rPr lang="en-US" altLang="en-US" smtClean="0"/>
              <a:pPr>
                <a:spcBef>
                  <a:spcPct val="0"/>
                </a:spcBef>
                <a:buClrTx/>
                <a:buSzTx/>
                <a:buFontTx/>
                <a:buNone/>
                <a:defRPr/>
              </a:pPr>
              <a:t>41</a:t>
            </a:fld>
            <a:endParaRPr lang="en-US" altLang="en-US" sz="900">
              <a:solidFill>
                <a:srgbClr val="1B587C"/>
              </a:solidFill>
              <a:latin typeface="Calibri" panose="020F0502020204030204" pitchFamily="34" charset="0"/>
            </a:endParaRPr>
          </a:p>
        </p:txBody>
      </p:sp>
      <p:sp>
        <p:nvSpPr>
          <p:cNvPr id="15365" name="Content Placeholder 6">
            <a:extLst>
              <a:ext uri="{FF2B5EF4-FFF2-40B4-BE49-F238E27FC236}">
                <a16:creationId xmlns:a16="http://schemas.microsoft.com/office/drawing/2014/main" id="{6B6ED9FB-FD2C-40D0-A8ED-4C1FF1C23858}"/>
              </a:ext>
            </a:extLst>
          </p:cNvPr>
          <p:cNvSpPr>
            <a:spLocks noGrp="1" noChangeArrowheads="1"/>
          </p:cNvSpPr>
          <p:nvPr>
            <p:ph idx="1"/>
          </p:nvPr>
        </p:nvSpPr>
        <p:spPr>
          <a:xfrm>
            <a:off x="914400" y="1265238"/>
            <a:ext cx="7772400" cy="4525962"/>
          </a:xfrm>
        </p:spPr>
        <p:txBody>
          <a:bodyPr/>
          <a:lstStyle/>
          <a:p>
            <a:r>
              <a:rPr lang="en-US" altLang="en-US"/>
              <a:t>We are already built out, and fully support other states’ funding requests to complete their needed construction projects</a:t>
            </a:r>
          </a:p>
          <a:p>
            <a:r>
              <a:rPr lang="en-US" altLang="en-US"/>
              <a:t>We do need funding to complete the Blue Water Bridge customs plaza in Port Huron (estimated at $165 million) to reduce major trucking bottleneck at the border</a:t>
            </a:r>
          </a:p>
          <a:p>
            <a:endParaRPr lang="en-US" altLang="en-US"/>
          </a:p>
        </p:txBody>
      </p:sp>
      <p:pic>
        <p:nvPicPr>
          <p:cNvPr id="15366" name="Picture 7">
            <a:extLst>
              <a:ext uri="{FF2B5EF4-FFF2-40B4-BE49-F238E27FC236}">
                <a16:creationId xmlns:a16="http://schemas.microsoft.com/office/drawing/2014/main" id="{D71EC44E-4EBA-4F94-B742-7461EAB676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00"/>
          <a:stretch/>
        </p:blipFill>
        <p:spPr bwMode="auto">
          <a:xfrm>
            <a:off x="1143000" y="3200400"/>
            <a:ext cx="7061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sign&#10;&#10;Description automatically generated">
            <a:extLst>
              <a:ext uri="{FF2B5EF4-FFF2-40B4-BE49-F238E27FC236}">
                <a16:creationId xmlns:a16="http://schemas.microsoft.com/office/drawing/2014/main" id="{08F7A75D-4621-49FD-9400-A67A961A1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935" y="238035"/>
            <a:ext cx="944665" cy="90496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0F9C-3E9D-4534-B1B4-4B61010DCEA8}"/>
              </a:ext>
            </a:extLst>
          </p:cNvPr>
          <p:cNvSpPr>
            <a:spLocks noGrp="1"/>
          </p:cNvSpPr>
          <p:nvPr>
            <p:ph type="title"/>
          </p:nvPr>
        </p:nvSpPr>
        <p:spPr>
          <a:xfrm>
            <a:off x="762000" y="381000"/>
            <a:ext cx="8001000" cy="563563"/>
          </a:xfrm>
        </p:spPr>
        <p:txBody>
          <a:bodyPr rtlCol="0">
            <a:normAutofit fontScale="90000"/>
          </a:bodyPr>
          <a:lstStyle/>
          <a:p>
            <a:pPr eaLnBrk="1" fontAlgn="auto" hangingPunct="1">
              <a:spcAft>
                <a:spcPts val="0"/>
              </a:spcAft>
              <a:defRPr/>
            </a:pPr>
            <a:r>
              <a:rPr lang="en-US" dirty="0"/>
              <a:t>Michigan’s Top Federal Needs for I-69</a:t>
            </a:r>
            <a:br>
              <a:rPr lang="en-US" dirty="0"/>
            </a:br>
            <a:endParaRPr lang="en-US" dirty="0"/>
          </a:p>
        </p:txBody>
      </p:sp>
      <p:sp>
        <p:nvSpPr>
          <p:cNvPr id="16387" name="Slide Number Placeholder 3">
            <a:extLst>
              <a:ext uri="{FF2B5EF4-FFF2-40B4-BE49-F238E27FC236}">
                <a16:creationId xmlns:a16="http://schemas.microsoft.com/office/drawing/2014/main" id="{FC3730EA-8FF5-4B09-B9C2-06A17211DED6}"/>
              </a:ext>
            </a:extLst>
          </p:cNvPr>
          <p:cNvSpPr>
            <a:spLocks noGrp="1"/>
          </p:cNvSpPr>
          <p:nvPr>
            <p:ph type="sldNum" sz="quarter" idx="10"/>
          </p:nvPr>
        </p:nvSpPr>
        <p:spPr bwMode="auto">
          <a:xfrm>
            <a:off x="6705600" y="6492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1B587C"/>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ct val="0"/>
              </a:spcBef>
              <a:buClrTx/>
              <a:buSzTx/>
              <a:buFontTx/>
              <a:buNone/>
              <a:defRPr/>
            </a:pPr>
            <a:fld id="{419510BA-9ED3-4121-90F0-12C9EF8E8CD4}" type="slidenum">
              <a:rPr lang="en-US" altLang="en-US" smtClean="0"/>
              <a:pPr>
                <a:spcBef>
                  <a:spcPct val="0"/>
                </a:spcBef>
                <a:buClrTx/>
                <a:buSzTx/>
                <a:buFontTx/>
                <a:buNone/>
                <a:defRPr/>
              </a:pPr>
              <a:t>42</a:t>
            </a:fld>
            <a:endParaRPr lang="en-US" altLang="en-US" sz="900">
              <a:solidFill>
                <a:srgbClr val="1B587C"/>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54B9DFF-0246-4F4D-9060-9C9524423515}"/>
              </a:ext>
            </a:extLst>
          </p:cNvPr>
          <p:cNvSpPr>
            <a:spLocks noGrp="1"/>
          </p:cNvSpPr>
          <p:nvPr>
            <p:ph idx="1"/>
          </p:nvPr>
        </p:nvSpPr>
        <p:spPr>
          <a:xfrm>
            <a:off x="381000" y="762000"/>
            <a:ext cx="3962400" cy="5943600"/>
          </a:xfrm>
        </p:spPr>
        <p:txBody>
          <a:bodyPr rtlCol="0">
            <a:normAutofit fontScale="92500" lnSpcReduction="10000"/>
          </a:bodyPr>
          <a:lstStyle/>
          <a:p>
            <a:pPr marL="0" indent="0" eaLnBrk="1" fontAlgn="auto" hangingPunct="1">
              <a:spcBef>
                <a:spcPts val="1000"/>
              </a:spcBef>
              <a:spcAft>
                <a:spcPts val="0"/>
              </a:spcAft>
              <a:buClr>
                <a:schemeClr val="accent4">
                  <a:lumMod val="75000"/>
                </a:schemeClr>
              </a:buClr>
              <a:buFont typeface="Wingdings" panose="05000000000000000000" pitchFamily="2" charset="2"/>
              <a:buNone/>
              <a:defRPr/>
            </a:pPr>
            <a:endParaRPr lang="en-US" dirty="0"/>
          </a:p>
          <a:p>
            <a:pPr eaLnBrk="1" fontAlgn="auto" hangingPunct="1">
              <a:spcBef>
                <a:spcPts val="1000"/>
              </a:spcBef>
              <a:spcAft>
                <a:spcPts val="0"/>
              </a:spcAft>
              <a:buClr>
                <a:schemeClr val="accent4">
                  <a:lumMod val="75000"/>
                </a:schemeClr>
              </a:buClr>
              <a:defRPr/>
            </a:pPr>
            <a:r>
              <a:rPr lang="en-US" dirty="0"/>
              <a:t>125 miles of I-69 from Port Huron to Lansing was not included in the Primary Highway Freight System by the US Department of Transportation</a:t>
            </a:r>
          </a:p>
          <a:p>
            <a:pPr eaLnBrk="1" fontAlgn="auto" hangingPunct="1">
              <a:spcBef>
                <a:spcPts val="1000"/>
              </a:spcBef>
              <a:spcAft>
                <a:spcPts val="0"/>
              </a:spcAft>
              <a:buClr>
                <a:schemeClr val="accent4">
                  <a:lumMod val="75000"/>
                </a:schemeClr>
              </a:buClr>
              <a:defRPr/>
            </a:pPr>
            <a:r>
              <a:rPr lang="en-US" dirty="0"/>
              <a:t>This restricts access to federal transportation resources</a:t>
            </a:r>
          </a:p>
          <a:p>
            <a:pPr eaLnBrk="1" fontAlgn="auto" hangingPunct="1">
              <a:spcBef>
                <a:spcPts val="1000"/>
              </a:spcBef>
              <a:spcAft>
                <a:spcPts val="0"/>
              </a:spcAft>
              <a:buClr>
                <a:schemeClr val="accent4">
                  <a:lumMod val="75000"/>
                </a:schemeClr>
              </a:buClr>
              <a:defRPr/>
            </a:pPr>
            <a:r>
              <a:rPr lang="en-US" dirty="0"/>
              <a:t>Last modification made in 2015, and can be changed every five years</a:t>
            </a:r>
          </a:p>
          <a:p>
            <a:pPr eaLnBrk="1" fontAlgn="auto" hangingPunct="1">
              <a:spcBef>
                <a:spcPts val="1000"/>
              </a:spcBef>
              <a:spcAft>
                <a:spcPts val="0"/>
              </a:spcAft>
              <a:buClr>
                <a:schemeClr val="accent4">
                  <a:lumMod val="75000"/>
                </a:schemeClr>
              </a:buClr>
              <a:defRPr/>
            </a:pPr>
            <a:r>
              <a:rPr lang="en-US" dirty="0"/>
              <a:t>We need the 125 miles added in 2020</a:t>
            </a:r>
          </a:p>
          <a:p>
            <a:pPr eaLnBrk="1" fontAlgn="auto" hangingPunct="1">
              <a:spcBef>
                <a:spcPts val="1000"/>
              </a:spcBef>
              <a:spcAft>
                <a:spcPts val="0"/>
              </a:spcAft>
              <a:buClr>
                <a:schemeClr val="accent4">
                  <a:lumMod val="75000"/>
                </a:schemeClr>
              </a:buClr>
              <a:defRPr/>
            </a:pPr>
            <a:r>
              <a:rPr lang="en-US" dirty="0"/>
              <a:t>Integrate with designation as a Corridor of Highest Significance in Michigan DOT’s new Mobility 2045 transportation plan</a:t>
            </a:r>
          </a:p>
        </p:txBody>
      </p:sp>
      <p:pic>
        <p:nvPicPr>
          <p:cNvPr id="16390" name="Picture 6" descr="A picture containing text, map&#10;&#10;Description automatically generated">
            <a:extLst>
              <a:ext uri="{FF2B5EF4-FFF2-40B4-BE49-F238E27FC236}">
                <a16:creationId xmlns:a16="http://schemas.microsoft.com/office/drawing/2014/main" id="{0EF85326-0EDD-474F-AD1F-8FF78EE5FD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981200"/>
            <a:ext cx="4876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sign&#10;&#10;Description automatically generated">
            <a:extLst>
              <a:ext uri="{FF2B5EF4-FFF2-40B4-BE49-F238E27FC236}">
                <a16:creationId xmlns:a16="http://schemas.microsoft.com/office/drawing/2014/main" id="{554A758D-CE78-469A-AEFC-20DE205C9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935" y="238035"/>
            <a:ext cx="944665" cy="90496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762000"/>
            <a:ext cx="4753100" cy="2133600"/>
          </a:xfrm>
        </p:spPr>
        <p:txBody>
          <a:bodyPr>
            <a:normAutofit/>
          </a:bodyPr>
          <a:lstStyle/>
          <a:p>
            <a:pPr algn="ctr"/>
            <a:r>
              <a:rPr lang="en-US" sz="4400" dirty="0"/>
              <a:t>I-69 Congressional Caucus Briefing</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43</a:t>
            </a:fld>
            <a:endParaRPr lang="en-US" dirty="0"/>
          </a:p>
        </p:txBody>
      </p:sp>
      <p:sp>
        <p:nvSpPr>
          <p:cNvPr id="7" name="TextBox 6"/>
          <p:cNvSpPr txBox="1"/>
          <p:nvPr/>
        </p:nvSpPr>
        <p:spPr>
          <a:xfrm>
            <a:off x="4229100" y="5181600"/>
            <a:ext cx="4343400" cy="400110"/>
          </a:xfrm>
          <a:prstGeom prst="rect">
            <a:avLst/>
          </a:prstGeom>
          <a:noFill/>
        </p:spPr>
        <p:txBody>
          <a:bodyPr wrap="square" rtlCol="0">
            <a:spAutoFit/>
          </a:bodyPr>
          <a:lstStyle/>
          <a:p>
            <a:pPr algn="ctr">
              <a:lnSpc>
                <a:spcPts val="2400"/>
              </a:lnSpc>
            </a:pPr>
            <a:r>
              <a:rPr lang="en-US" sz="2400" b="1" i="1" dirty="0">
                <a:latin typeface="Tahoma" pitchFamily="34" charset="0"/>
                <a:ea typeface="Tahoma" pitchFamily="34" charset="0"/>
                <a:cs typeface="Tahoma" pitchFamily="34" charset="0"/>
              </a:rPr>
              <a:t>I-69 DC Fly-In 2019</a:t>
            </a:r>
          </a:p>
        </p:txBody>
      </p:sp>
      <p:sp>
        <p:nvSpPr>
          <p:cNvPr id="8" name="TextBox 7"/>
          <p:cNvSpPr txBox="1"/>
          <p:nvPr/>
        </p:nvSpPr>
        <p:spPr>
          <a:xfrm>
            <a:off x="5105400" y="5638800"/>
            <a:ext cx="2590800" cy="584775"/>
          </a:xfrm>
          <a:prstGeom prst="rect">
            <a:avLst/>
          </a:prstGeom>
          <a:noFill/>
        </p:spPr>
        <p:txBody>
          <a:bodyPr wrap="square" rtlCol="0">
            <a:spAutoFit/>
          </a:bodyPr>
          <a:lstStyle/>
          <a:p>
            <a:pPr algn="ctr"/>
            <a:r>
              <a:rPr lang="en-US" sz="1600" b="1" dirty="0"/>
              <a:t>Delegation Representing the Eight-State Corridor</a:t>
            </a:r>
          </a:p>
        </p:txBody>
      </p:sp>
      <p:sp>
        <p:nvSpPr>
          <p:cNvPr id="9" name="Rectangle 8"/>
          <p:cNvSpPr/>
          <p:nvPr/>
        </p:nvSpPr>
        <p:spPr>
          <a:xfrm>
            <a:off x="4343400" y="3163668"/>
            <a:ext cx="4152900" cy="830997"/>
          </a:xfrm>
          <a:prstGeom prst="rect">
            <a:avLst/>
          </a:prstGeom>
        </p:spPr>
        <p:txBody>
          <a:bodyPr wrap="square">
            <a:spAutoFit/>
          </a:bodyPr>
          <a:lstStyle/>
          <a:p>
            <a:pPr algn="ctr"/>
            <a:r>
              <a:rPr lang="en-US" sz="2400" b="1" dirty="0">
                <a:solidFill>
                  <a:schemeClr val="accent3"/>
                </a:solidFill>
              </a:rPr>
              <a:t>Moving American Freight and</a:t>
            </a:r>
          </a:p>
          <a:p>
            <a:pPr algn="ctr"/>
            <a:r>
              <a:rPr lang="en-US" sz="2400" b="1" dirty="0">
                <a:solidFill>
                  <a:schemeClr val="accent3"/>
                </a:solidFill>
              </a:rPr>
              <a:t>Creating Economic Opportunity</a:t>
            </a:r>
          </a:p>
        </p:txBody>
      </p:sp>
      <p:pic>
        <p:nvPicPr>
          <p:cNvPr id="5" name="Picture 4" descr="A close up of a sign&#10;&#10;Description automatically generated">
            <a:extLst>
              <a:ext uri="{FF2B5EF4-FFF2-40B4-BE49-F238E27FC236}">
                <a16:creationId xmlns:a16="http://schemas.microsoft.com/office/drawing/2014/main" id="{3C60B6DE-354D-4D2E-987F-D6D87744A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794326"/>
            <a:ext cx="3466138" cy="3320473"/>
          </a:xfrm>
          <a:prstGeom prst="rect">
            <a:avLst/>
          </a:prstGeom>
        </p:spPr>
      </p:pic>
    </p:spTree>
    <p:extLst>
      <p:ext uri="{BB962C8B-B14F-4D97-AF65-F5344CB8AC3E}">
        <p14:creationId xmlns:p14="http://schemas.microsoft.com/office/powerpoint/2010/main" val="41290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Status of Projects, Miles and Funding</a:t>
            </a:r>
          </a:p>
        </p:txBody>
      </p:sp>
      <p:sp>
        <p:nvSpPr>
          <p:cNvPr id="3" name="Content Placeholder 2"/>
          <p:cNvSpPr>
            <a:spLocks noGrp="1"/>
          </p:cNvSpPr>
          <p:nvPr>
            <p:ph idx="1"/>
          </p:nvPr>
        </p:nvSpPr>
        <p:spPr>
          <a:xfrm>
            <a:off x="914400" y="1143000"/>
            <a:ext cx="7772400" cy="5181600"/>
          </a:xfrm>
          <a:ln>
            <a:noFill/>
          </a:ln>
        </p:spPr>
        <p:txBody>
          <a:bodyPr>
            <a:normAutofit fontScale="85000" lnSpcReduction="10000"/>
          </a:bodyPr>
          <a:lstStyle/>
          <a:p>
            <a:pPr lvl="0"/>
            <a:r>
              <a:rPr lang="en-GB" dirty="0"/>
              <a:t>I-69 Texas funding commitments</a:t>
            </a:r>
          </a:p>
          <a:p>
            <a:pPr lvl="1"/>
            <a:r>
              <a:rPr lang="en-US" dirty="0"/>
              <a:t>39 Projects are funded and in design to upgrade highways to interstate standards.</a:t>
            </a:r>
          </a:p>
          <a:p>
            <a:pPr lvl="1"/>
            <a:r>
              <a:rPr lang="en-US" dirty="0"/>
              <a:t>$2,715,942,894 is committed as of August 2019 for those 39 projects.</a:t>
            </a:r>
          </a:p>
          <a:p>
            <a:pPr lvl="1"/>
            <a:r>
              <a:rPr lang="en-US" dirty="0"/>
              <a:t>Approximately $4 billion has been committed to upgrade highways to interstate standards since September 1, 2010.</a:t>
            </a:r>
          </a:p>
          <a:p>
            <a:pPr lvl="1"/>
            <a:r>
              <a:rPr lang="en-US" dirty="0"/>
              <a:t>Over $2 billion is committed to upgrade already designated I-69 sections in the Houston area.</a:t>
            </a:r>
            <a:endParaRPr lang="en-GB" dirty="0"/>
          </a:p>
          <a:p>
            <a:pPr marL="0" indent="0">
              <a:buNone/>
            </a:pPr>
            <a:endParaRPr lang="en-US" dirty="0"/>
          </a:p>
          <a:p>
            <a:r>
              <a:rPr lang="en-US" dirty="0"/>
              <a:t>Voters overwhelmingly approved two propositions that provide additional funding for transportation projects statewide. </a:t>
            </a:r>
          </a:p>
          <a:p>
            <a:pPr lvl="1"/>
            <a:r>
              <a:rPr lang="en-US" dirty="0"/>
              <a:t>Approved in 2014, Proposition 1 allows a portion of oil and gas tax revenues that typically go into the Economic Stabilization Fund to be deposited to the State Highway Fund. </a:t>
            </a:r>
          </a:p>
          <a:p>
            <a:pPr lvl="1"/>
            <a:endParaRPr lang="en-US" dirty="0"/>
          </a:p>
          <a:p>
            <a:pPr lvl="2"/>
            <a:r>
              <a:rPr lang="en-US" sz="1700" i="1" dirty="0"/>
              <a:t>This year, the Texas Legislature approved legislation extending the expiration date of Proposition 1 ten years to December 31, 2034.</a:t>
            </a:r>
          </a:p>
          <a:p>
            <a:pPr lvl="1"/>
            <a:endParaRPr lang="en-US" dirty="0"/>
          </a:p>
          <a:p>
            <a:pPr lvl="1"/>
            <a:r>
              <a:rPr lang="en-US" dirty="0"/>
              <a:t>Approved in 2015, Proposition 7 allows portions of revenue from the state’s general sales and use tax, as well as from the motor vehicle sales and rental tax to be deposited to the State Highway Fund </a:t>
            </a:r>
            <a:r>
              <a:rPr lang="en-US" u="sng" dirty="0"/>
              <a:t>for non-tolled projects</a:t>
            </a:r>
            <a:r>
              <a:rPr lang="en-US" dirty="0"/>
              <a:t>.</a:t>
            </a:r>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5</a:t>
            </a:fld>
            <a:endParaRPr lang="en-US" dirty="0"/>
          </a:p>
        </p:txBody>
      </p:sp>
    </p:spTree>
    <p:extLst>
      <p:ext uri="{BB962C8B-B14F-4D97-AF65-F5344CB8AC3E}">
        <p14:creationId xmlns:p14="http://schemas.microsoft.com/office/powerpoint/2010/main" val="28324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Related Developments</a:t>
            </a:r>
          </a:p>
        </p:txBody>
      </p:sp>
      <p:sp>
        <p:nvSpPr>
          <p:cNvPr id="8" name="Content Placeholder 7"/>
          <p:cNvSpPr>
            <a:spLocks noGrp="1"/>
          </p:cNvSpPr>
          <p:nvPr>
            <p:ph idx="1"/>
          </p:nvPr>
        </p:nvSpPr>
        <p:spPr/>
        <p:txBody>
          <a:bodyPr>
            <a:normAutofit/>
          </a:bodyPr>
          <a:lstStyle/>
          <a:p>
            <a:r>
              <a:rPr lang="en-US" dirty="0"/>
              <a:t>Last month, the Texas Transportation Commission approved the Unified Transportation Program (UTP), identifying $77 billion in  planned investments statewide over a 10-year period, including projects and studies for the I-69 system.</a:t>
            </a:r>
          </a:p>
          <a:p>
            <a:pPr marL="0" indent="0">
              <a:buNone/>
            </a:pPr>
            <a:endParaRPr lang="en-US" dirty="0"/>
          </a:p>
          <a:p>
            <a:r>
              <a:rPr lang="en-US" dirty="0"/>
              <a:t>Within the past 12 months, TxDOT completed two detailed planning studies evaluating approximately 30 miles of I-69 system highways to upgrade to interstate design standards.</a:t>
            </a:r>
          </a:p>
          <a:p>
            <a:pPr marL="0" indent="0">
              <a:buNone/>
            </a:pPr>
            <a:endParaRPr lang="en-US" dirty="0"/>
          </a:p>
          <a:p>
            <a:r>
              <a:rPr lang="en-US" dirty="0"/>
              <a:t>TxDOT is also conducting a number of studies recommended in the 2018 Texas Freight Mobility Plan including, </a:t>
            </a:r>
          </a:p>
          <a:p>
            <a:pPr lvl="1"/>
            <a:r>
              <a:rPr lang="en-US" dirty="0"/>
              <a:t>Texas Statewide Truck Parking Study</a:t>
            </a:r>
          </a:p>
          <a:p>
            <a:pPr lvl="1"/>
            <a:r>
              <a:rPr lang="en-US" dirty="0"/>
              <a:t>Freight Design Considerations Study </a:t>
            </a:r>
          </a:p>
          <a:p>
            <a:pPr lvl="1"/>
            <a:r>
              <a:rPr lang="en-US" dirty="0"/>
              <a:t>Texas-Mexico Border Transportation Master Plan</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E1CFE9B-CB35-4C70-A69D-EDF619A88928}" type="slidenum">
              <a:rPr lang="en-US" smtClean="0"/>
              <a:pPr/>
              <a:t>6</a:t>
            </a:fld>
            <a:endParaRPr lang="en-US" dirty="0"/>
          </a:p>
        </p:txBody>
      </p:sp>
    </p:spTree>
    <p:extLst>
      <p:ext uri="{BB962C8B-B14F-4D97-AF65-F5344CB8AC3E}">
        <p14:creationId xmlns:p14="http://schemas.microsoft.com/office/powerpoint/2010/main" val="105046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6B01A1E5-765C-40B5-93B4-242BCA554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117" y="533400"/>
            <a:ext cx="2432083" cy="2329874"/>
          </a:xfrm>
          <a:prstGeom prst="rect">
            <a:avLst/>
          </a:prstGeom>
        </p:spPr>
      </p:pic>
      <p:sp>
        <p:nvSpPr>
          <p:cNvPr id="2" name="Title 1"/>
          <p:cNvSpPr>
            <a:spLocks noGrp="1"/>
          </p:cNvSpPr>
          <p:nvPr>
            <p:ph type="ctrTitle"/>
          </p:nvPr>
        </p:nvSpPr>
        <p:spPr>
          <a:xfrm>
            <a:off x="790700" y="2819400"/>
            <a:ext cx="7543800" cy="1470025"/>
          </a:xfrm>
        </p:spPr>
        <p:txBody>
          <a:bodyPr>
            <a:normAutofit/>
          </a:bodyPr>
          <a:lstStyle/>
          <a:p>
            <a:pPr algn="ctr"/>
            <a:r>
              <a:rPr lang="en-US" sz="6600" dirty="0"/>
              <a:t>Louisiana</a:t>
            </a:r>
          </a:p>
        </p:txBody>
      </p:sp>
      <p:sp>
        <p:nvSpPr>
          <p:cNvPr id="4" name="Slide Number Placeholder 3"/>
          <p:cNvSpPr>
            <a:spLocks noGrp="1"/>
          </p:cNvSpPr>
          <p:nvPr>
            <p:ph type="sldNum" sz="quarter" idx="4294967295"/>
          </p:nvPr>
        </p:nvSpPr>
        <p:spPr>
          <a:xfrm>
            <a:off x="7010400" y="6492875"/>
            <a:ext cx="2133600" cy="365125"/>
          </a:xfrm>
        </p:spPr>
        <p:txBody>
          <a:bodyPr/>
          <a:lstStyle/>
          <a:p>
            <a:fld id="{8E1CFE9B-CB35-4C70-A69D-EDF619A88928}" type="slidenum">
              <a:rPr lang="en-US" smtClean="0"/>
              <a:pPr/>
              <a:t>7</a:t>
            </a:fld>
            <a:endParaRPr lang="en-US" dirty="0"/>
          </a:p>
        </p:txBody>
      </p:sp>
      <p:pic>
        <p:nvPicPr>
          <p:cNvPr id="5" name="Picture 4">
            <a:extLst>
              <a:ext uri="{FF2B5EF4-FFF2-40B4-BE49-F238E27FC236}">
                <a16:creationId xmlns:a16="http://schemas.microsoft.com/office/drawing/2014/main" id="{83D9E79D-C35F-4942-BFC4-C2C28F685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900" y="4419600"/>
            <a:ext cx="3124200" cy="1757363"/>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19818" y="5760962"/>
            <a:ext cx="1573865" cy="255678"/>
          </a:xfrm>
          <a:prstGeom prst="rect">
            <a:avLst/>
          </a:prstGeom>
        </p:spPr>
        <p:txBody>
          <a:bodyPr vert="horz" wrap="square" lIns="0" tIns="11206" rIns="0" bIns="0" rtlCol="0">
            <a:spAutoFit/>
          </a:bodyPr>
          <a:lstStyle/>
          <a:p>
            <a:pPr marL="11206" defTabSz="806867">
              <a:spcBef>
                <a:spcPts val="88"/>
              </a:spcBef>
            </a:pPr>
            <a:r>
              <a:rPr sz="1588" b="1" spc="-9" dirty="0">
                <a:solidFill>
                  <a:srgbClr val="C0C0C0"/>
                </a:solidFill>
                <a:latin typeface="Franklin Gothic Heavy"/>
                <a:cs typeface="Franklin Gothic Heavy"/>
                <a:hlinkClick r:id="rId2"/>
              </a:rPr>
              <a:t>ww</a:t>
            </a:r>
            <a:r>
              <a:rPr sz="1588" b="1" spc="-44" dirty="0">
                <a:solidFill>
                  <a:srgbClr val="C0C0C0"/>
                </a:solidFill>
                <a:latin typeface="Franklin Gothic Heavy"/>
                <a:cs typeface="Franklin Gothic Heavy"/>
                <a:hlinkClick r:id="rId2"/>
              </a:rPr>
              <a:t>w</a:t>
            </a:r>
            <a:r>
              <a:rPr sz="1588" b="1" spc="-9" dirty="0">
                <a:solidFill>
                  <a:srgbClr val="C0C0C0"/>
                </a:solidFill>
                <a:latin typeface="Franklin Gothic Heavy"/>
                <a:cs typeface="Franklin Gothic Heavy"/>
                <a:hlinkClick r:id="rId2"/>
              </a:rPr>
              <a:t>.do</a:t>
            </a:r>
            <a:r>
              <a:rPr sz="1588" b="1" spc="-4" dirty="0">
                <a:solidFill>
                  <a:srgbClr val="C0C0C0"/>
                </a:solidFill>
                <a:latin typeface="Franklin Gothic Heavy"/>
                <a:cs typeface="Franklin Gothic Heavy"/>
                <a:hlinkClick r:id="rId2"/>
              </a:rPr>
              <a:t>t</a:t>
            </a:r>
            <a:r>
              <a:rPr sz="1588" b="1" spc="-9" dirty="0">
                <a:solidFill>
                  <a:srgbClr val="C0C0C0"/>
                </a:solidFill>
                <a:latin typeface="Franklin Gothic Heavy"/>
                <a:cs typeface="Franklin Gothic Heavy"/>
                <a:hlinkClick r:id="rId2"/>
              </a:rPr>
              <a:t>d.l</a:t>
            </a:r>
            <a:r>
              <a:rPr sz="1588" b="1" spc="-4" dirty="0">
                <a:solidFill>
                  <a:srgbClr val="C0C0C0"/>
                </a:solidFill>
                <a:latin typeface="Franklin Gothic Heavy"/>
                <a:cs typeface="Franklin Gothic Heavy"/>
                <a:hlinkClick r:id="rId2"/>
              </a:rPr>
              <a:t>a</a:t>
            </a:r>
            <a:r>
              <a:rPr sz="1588" b="1" spc="-9" dirty="0">
                <a:solidFill>
                  <a:srgbClr val="C0C0C0"/>
                </a:solidFill>
                <a:latin typeface="Franklin Gothic Heavy"/>
                <a:cs typeface="Franklin Gothic Heavy"/>
                <a:hlinkClick r:id="rId2"/>
              </a:rPr>
              <a:t>.g</a:t>
            </a:r>
            <a:r>
              <a:rPr sz="1588" b="1" spc="-31" dirty="0">
                <a:solidFill>
                  <a:srgbClr val="C0C0C0"/>
                </a:solidFill>
                <a:latin typeface="Franklin Gothic Heavy"/>
                <a:cs typeface="Franklin Gothic Heavy"/>
                <a:hlinkClick r:id="rId2"/>
              </a:rPr>
              <a:t>o</a:t>
            </a:r>
            <a:r>
              <a:rPr sz="1588" b="1" spc="-4" dirty="0">
                <a:solidFill>
                  <a:srgbClr val="C0C0C0"/>
                </a:solidFill>
                <a:latin typeface="Franklin Gothic Heavy"/>
                <a:cs typeface="Franklin Gothic Heavy"/>
                <a:hlinkClick r:id="rId2"/>
              </a:rPr>
              <a:t>v</a:t>
            </a:r>
            <a:endParaRPr sz="1588">
              <a:solidFill>
                <a:prstClr val="black"/>
              </a:solidFill>
              <a:latin typeface="Franklin Gothic Heavy"/>
              <a:cs typeface="Franklin Gothic Heavy"/>
            </a:endParaRPr>
          </a:p>
        </p:txBody>
      </p:sp>
      <p:sp>
        <p:nvSpPr>
          <p:cNvPr id="3" name="object 3"/>
          <p:cNvSpPr txBox="1"/>
          <p:nvPr/>
        </p:nvSpPr>
        <p:spPr>
          <a:xfrm>
            <a:off x="775447" y="1895587"/>
            <a:ext cx="6583456" cy="446487"/>
          </a:xfrm>
          <a:prstGeom prst="rect">
            <a:avLst/>
          </a:prstGeom>
        </p:spPr>
        <p:txBody>
          <a:bodyPr vert="horz" wrap="square" lIns="0" tIns="11766" rIns="0" bIns="0" rtlCol="0">
            <a:spAutoFit/>
          </a:bodyPr>
          <a:lstStyle/>
          <a:p>
            <a:pPr marL="11206" defTabSz="806867">
              <a:spcBef>
                <a:spcPts val="93"/>
              </a:spcBef>
            </a:pPr>
            <a:r>
              <a:rPr sz="2824" dirty="0">
                <a:solidFill>
                  <a:srgbClr val="DADADA"/>
                </a:solidFill>
                <a:latin typeface="Franklin Gothic Medium"/>
                <a:cs typeface="Franklin Gothic Medium"/>
              </a:rPr>
              <a:t>Connecting Port </a:t>
            </a:r>
            <a:r>
              <a:rPr sz="2824" spc="-4" dirty="0">
                <a:solidFill>
                  <a:srgbClr val="DADADA"/>
                </a:solidFill>
                <a:latin typeface="Franklin Gothic Medium"/>
                <a:cs typeface="Franklin Gothic Medium"/>
              </a:rPr>
              <a:t>of Caddo-Bossier with</a:t>
            </a:r>
            <a:r>
              <a:rPr sz="2824" spc="-31" dirty="0">
                <a:solidFill>
                  <a:srgbClr val="DADADA"/>
                </a:solidFill>
                <a:latin typeface="Franklin Gothic Medium"/>
                <a:cs typeface="Franklin Gothic Medium"/>
              </a:rPr>
              <a:t> </a:t>
            </a:r>
            <a:r>
              <a:rPr sz="2824" dirty="0">
                <a:solidFill>
                  <a:srgbClr val="DADADA"/>
                </a:solidFill>
                <a:latin typeface="Franklin Gothic Medium"/>
                <a:cs typeface="Franklin Gothic Medium"/>
              </a:rPr>
              <a:t>I-49</a:t>
            </a:r>
            <a:endParaRPr sz="2824" dirty="0">
              <a:solidFill>
                <a:prstClr val="black"/>
              </a:solidFill>
              <a:latin typeface="Franklin Gothic Medium"/>
              <a:cs typeface="Franklin Gothic Medium"/>
            </a:endParaRPr>
          </a:p>
        </p:txBody>
      </p:sp>
      <p:sp>
        <p:nvSpPr>
          <p:cNvPr id="4" name="object 4"/>
          <p:cNvSpPr txBox="1"/>
          <p:nvPr/>
        </p:nvSpPr>
        <p:spPr>
          <a:xfrm>
            <a:off x="775447" y="417756"/>
            <a:ext cx="2867585" cy="609417"/>
          </a:xfrm>
          <a:prstGeom prst="rect">
            <a:avLst/>
          </a:prstGeom>
        </p:spPr>
        <p:txBody>
          <a:bodyPr vert="horz" wrap="square" lIns="0" tIns="11766" rIns="0" bIns="0" rtlCol="0">
            <a:spAutoFit/>
          </a:bodyPr>
          <a:lstStyle/>
          <a:p>
            <a:pPr marL="11206" defTabSz="806867">
              <a:spcBef>
                <a:spcPts val="93"/>
              </a:spcBef>
            </a:pPr>
            <a:r>
              <a:rPr sz="3883" b="1" spc="4" dirty="0">
                <a:solidFill>
                  <a:srgbClr val="FFFFFF"/>
                </a:solidFill>
                <a:latin typeface="Franklin Gothic Demi"/>
                <a:cs typeface="Franklin Gothic Demi"/>
              </a:rPr>
              <a:t>Interstate</a:t>
            </a:r>
            <a:r>
              <a:rPr sz="3883" b="1" spc="-101" dirty="0">
                <a:solidFill>
                  <a:srgbClr val="FFFFFF"/>
                </a:solidFill>
                <a:latin typeface="Franklin Gothic Demi"/>
                <a:cs typeface="Franklin Gothic Demi"/>
              </a:rPr>
              <a:t> </a:t>
            </a:r>
            <a:r>
              <a:rPr sz="3883" b="1" spc="4" dirty="0">
                <a:solidFill>
                  <a:srgbClr val="FFFFFF"/>
                </a:solidFill>
                <a:latin typeface="Franklin Gothic Demi"/>
                <a:cs typeface="Franklin Gothic Demi"/>
              </a:rPr>
              <a:t>69</a:t>
            </a:r>
            <a:endParaRPr sz="3883" dirty="0">
              <a:solidFill>
                <a:prstClr val="black"/>
              </a:solidFill>
              <a:latin typeface="Franklin Gothic Demi"/>
              <a:cs typeface="Franklin Gothic Demi"/>
            </a:endParaRPr>
          </a:p>
        </p:txBody>
      </p:sp>
      <p:pic>
        <p:nvPicPr>
          <p:cNvPr id="6" name="Picture 5">
            <a:extLst>
              <a:ext uri="{FF2B5EF4-FFF2-40B4-BE49-F238E27FC236}">
                <a16:creationId xmlns:a16="http://schemas.microsoft.com/office/drawing/2014/main" id="{10DB27A3-D0F8-4336-83C2-9C15F6E09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765" y="0"/>
            <a:ext cx="1434353" cy="10757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3189" y="374556"/>
            <a:ext cx="2570629" cy="609417"/>
          </a:xfrm>
          <a:prstGeom prst="rect">
            <a:avLst/>
          </a:prstGeom>
        </p:spPr>
        <p:txBody>
          <a:bodyPr vert="horz" wrap="square" lIns="0" tIns="11766" rIns="0" bIns="0" rtlCol="0">
            <a:spAutoFit/>
          </a:bodyPr>
          <a:lstStyle/>
          <a:p>
            <a:pPr marL="11206">
              <a:spcBef>
                <a:spcPts val="93"/>
              </a:spcBef>
            </a:pPr>
            <a:r>
              <a:rPr spc="4" dirty="0"/>
              <a:t>Background</a:t>
            </a:r>
          </a:p>
        </p:txBody>
      </p:sp>
      <p:sp>
        <p:nvSpPr>
          <p:cNvPr id="4" name="object 4"/>
          <p:cNvSpPr txBox="1"/>
          <p:nvPr/>
        </p:nvSpPr>
        <p:spPr>
          <a:xfrm>
            <a:off x="7955728" y="5806907"/>
            <a:ext cx="119903" cy="155940"/>
          </a:xfrm>
          <a:prstGeom prst="rect">
            <a:avLst/>
          </a:prstGeom>
        </p:spPr>
        <p:txBody>
          <a:bodyPr vert="horz" wrap="square" lIns="0" tIns="0" rIns="0" bIns="0" rtlCol="0">
            <a:spAutoFit/>
          </a:bodyPr>
          <a:lstStyle/>
          <a:p>
            <a:pPr marL="22413" defTabSz="806867">
              <a:lnSpc>
                <a:spcPts val="1257"/>
              </a:lnSpc>
            </a:pPr>
            <a:fld id="{81D60167-4931-47E6-BA6A-407CBD079E47}" type="slidenum">
              <a:rPr sz="1059" b="1" spc="-4" dirty="0">
                <a:solidFill>
                  <a:srgbClr val="FFFFFF"/>
                </a:solidFill>
                <a:latin typeface="Arial"/>
                <a:cs typeface="Arial"/>
              </a:rPr>
              <a:pPr marL="22413" defTabSz="806867">
                <a:lnSpc>
                  <a:spcPts val="1257"/>
                </a:lnSpc>
              </a:pPr>
              <a:t>9</a:t>
            </a:fld>
            <a:endParaRPr sz="1059">
              <a:solidFill>
                <a:prstClr val="black"/>
              </a:solidFill>
              <a:latin typeface="Arial"/>
              <a:cs typeface="Arial"/>
            </a:endParaRPr>
          </a:p>
        </p:txBody>
      </p:sp>
      <p:sp>
        <p:nvSpPr>
          <p:cNvPr id="3" name="object 3"/>
          <p:cNvSpPr txBox="1"/>
          <p:nvPr/>
        </p:nvSpPr>
        <p:spPr>
          <a:xfrm>
            <a:off x="607359" y="1431663"/>
            <a:ext cx="7045699" cy="3374853"/>
          </a:xfrm>
          <a:prstGeom prst="rect">
            <a:avLst/>
          </a:prstGeom>
        </p:spPr>
        <p:txBody>
          <a:bodyPr vert="horz" wrap="square" lIns="0" tIns="11766" rIns="0" bIns="0" rtlCol="0">
            <a:spAutoFit/>
          </a:bodyPr>
          <a:lstStyle/>
          <a:p>
            <a:pPr marL="313781" marR="4483" indent="-302575" defTabSz="806867">
              <a:spcBef>
                <a:spcPts val="93"/>
              </a:spcBef>
              <a:buClr>
                <a:srgbClr val="F16321"/>
              </a:buClr>
              <a:buFont typeface="Wingdings"/>
              <a:buChar char=""/>
              <a:tabLst>
                <a:tab pos="313781" algn="l"/>
              </a:tabLst>
            </a:pPr>
            <a:r>
              <a:rPr sz="2294" spc="-9" dirty="0">
                <a:solidFill>
                  <a:prstClr val="black"/>
                </a:solidFill>
                <a:latin typeface="Franklin Gothic Book"/>
                <a:cs typeface="Franklin Gothic Book"/>
              </a:rPr>
              <a:t>Not </a:t>
            </a:r>
            <a:r>
              <a:rPr sz="2294" dirty="0">
                <a:solidFill>
                  <a:prstClr val="black"/>
                </a:solidFill>
                <a:latin typeface="Franklin Gothic Book"/>
                <a:cs typeface="Franklin Gothic Book"/>
              </a:rPr>
              <a:t>enough </a:t>
            </a:r>
            <a:r>
              <a:rPr sz="2294" spc="-4" dirty="0">
                <a:solidFill>
                  <a:prstClr val="black"/>
                </a:solidFill>
                <a:latin typeface="Franklin Gothic Book"/>
                <a:cs typeface="Franklin Gothic Book"/>
              </a:rPr>
              <a:t>dedicated </a:t>
            </a:r>
            <a:r>
              <a:rPr sz="2294" dirty="0">
                <a:solidFill>
                  <a:prstClr val="black"/>
                </a:solidFill>
                <a:latin typeface="Franklin Gothic Book"/>
                <a:cs typeface="Franklin Gothic Book"/>
              </a:rPr>
              <a:t>funding is </a:t>
            </a:r>
            <a:r>
              <a:rPr sz="2294" spc="-9" dirty="0">
                <a:solidFill>
                  <a:prstClr val="black"/>
                </a:solidFill>
                <a:latin typeface="Franklin Gothic Book"/>
                <a:cs typeface="Franklin Gothic Book"/>
              </a:rPr>
              <a:t>available </a:t>
            </a:r>
            <a:r>
              <a:rPr sz="2294" spc="-18" dirty="0">
                <a:solidFill>
                  <a:prstClr val="black"/>
                </a:solidFill>
                <a:latin typeface="Franklin Gothic Book"/>
                <a:cs typeface="Franklin Gothic Book"/>
              </a:rPr>
              <a:t>to </a:t>
            </a:r>
            <a:r>
              <a:rPr sz="2294" dirty="0">
                <a:solidFill>
                  <a:prstClr val="black"/>
                </a:solidFill>
                <a:latin typeface="Franklin Gothic Book"/>
                <a:cs typeface="Franklin Gothic Book"/>
              </a:rPr>
              <a:t>construct  </a:t>
            </a:r>
            <a:r>
              <a:rPr sz="2294" spc="-13" dirty="0">
                <a:solidFill>
                  <a:prstClr val="black"/>
                </a:solidFill>
                <a:latin typeface="Franklin Gothic Book"/>
                <a:cs typeface="Franklin Gothic Book"/>
              </a:rPr>
              <a:t>any </a:t>
            </a:r>
            <a:r>
              <a:rPr sz="2294" dirty="0">
                <a:solidFill>
                  <a:prstClr val="black"/>
                </a:solidFill>
                <a:latin typeface="Franklin Gothic Book"/>
                <a:cs typeface="Franklin Gothic Book"/>
              </a:rPr>
              <a:t>useable segment of the </a:t>
            </a:r>
            <a:r>
              <a:rPr sz="2294" spc="-4" dirty="0">
                <a:solidFill>
                  <a:prstClr val="black"/>
                </a:solidFill>
                <a:latin typeface="Franklin Gothic Book"/>
                <a:cs typeface="Franklin Gothic Book"/>
              </a:rPr>
              <a:t>I-69 </a:t>
            </a:r>
            <a:r>
              <a:rPr sz="2294" dirty="0">
                <a:solidFill>
                  <a:prstClr val="black"/>
                </a:solidFill>
                <a:latin typeface="Franklin Gothic Book"/>
                <a:cs typeface="Franklin Gothic Book"/>
              </a:rPr>
              <a:t>mainline in</a:t>
            </a:r>
            <a:r>
              <a:rPr sz="2294" spc="-150" dirty="0">
                <a:solidFill>
                  <a:prstClr val="black"/>
                </a:solidFill>
                <a:latin typeface="Franklin Gothic Book"/>
                <a:cs typeface="Franklin Gothic Book"/>
              </a:rPr>
              <a:t> </a:t>
            </a:r>
            <a:r>
              <a:rPr sz="2294" dirty="0">
                <a:solidFill>
                  <a:prstClr val="black"/>
                </a:solidFill>
                <a:latin typeface="Franklin Gothic Book"/>
                <a:cs typeface="Franklin Gothic Book"/>
              </a:rPr>
              <a:t>Louisiana.</a:t>
            </a:r>
          </a:p>
          <a:p>
            <a:pPr marL="313781" marR="632045" indent="-302575" defTabSz="806867">
              <a:spcBef>
                <a:spcPts val="1377"/>
              </a:spcBef>
              <a:buClr>
                <a:srgbClr val="F16321"/>
              </a:buClr>
              <a:buFont typeface="Wingdings"/>
              <a:buChar char=""/>
              <a:tabLst>
                <a:tab pos="313781" algn="l"/>
              </a:tabLst>
            </a:pPr>
            <a:r>
              <a:rPr sz="2294" dirty="0">
                <a:solidFill>
                  <a:prstClr val="black"/>
                </a:solidFill>
                <a:latin typeface="Franklin Gothic Book"/>
                <a:cs typeface="Franklin Gothic Book"/>
              </a:rPr>
              <a:t>Establishing a connection </a:t>
            </a:r>
            <a:r>
              <a:rPr sz="2294" spc="-9" dirty="0">
                <a:solidFill>
                  <a:prstClr val="black"/>
                </a:solidFill>
                <a:latin typeface="Franklin Gothic Book"/>
                <a:cs typeface="Franklin Gothic Book"/>
              </a:rPr>
              <a:t>between </a:t>
            </a:r>
            <a:r>
              <a:rPr sz="2294" spc="9" dirty="0">
                <a:solidFill>
                  <a:prstClr val="black"/>
                </a:solidFill>
                <a:latin typeface="Franklin Gothic Book"/>
                <a:cs typeface="Franklin Gothic Book"/>
              </a:rPr>
              <a:t>Port </a:t>
            </a:r>
            <a:r>
              <a:rPr sz="2294" dirty="0">
                <a:solidFill>
                  <a:prstClr val="black"/>
                </a:solidFill>
                <a:latin typeface="Franklin Gothic Book"/>
                <a:cs typeface="Franklin Gothic Book"/>
              </a:rPr>
              <a:t>of</a:t>
            </a:r>
            <a:r>
              <a:rPr sz="2294" spc="-128" dirty="0">
                <a:solidFill>
                  <a:prstClr val="black"/>
                </a:solidFill>
                <a:latin typeface="Franklin Gothic Book"/>
                <a:cs typeface="Franklin Gothic Book"/>
              </a:rPr>
              <a:t> </a:t>
            </a:r>
            <a:r>
              <a:rPr sz="2294" dirty="0">
                <a:solidFill>
                  <a:prstClr val="black"/>
                </a:solidFill>
                <a:latin typeface="Franklin Gothic Book"/>
                <a:cs typeface="Franklin Gothic Book"/>
              </a:rPr>
              <a:t>Caddo-  Bossier and </a:t>
            </a:r>
            <a:r>
              <a:rPr sz="2294" spc="-4" dirty="0">
                <a:solidFill>
                  <a:prstClr val="black"/>
                </a:solidFill>
                <a:latin typeface="Franklin Gothic Book"/>
                <a:cs typeface="Franklin Gothic Book"/>
              </a:rPr>
              <a:t>I-49 </a:t>
            </a:r>
            <a:r>
              <a:rPr sz="2294" spc="-18" dirty="0">
                <a:solidFill>
                  <a:prstClr val="black"/>
                </a:solidFill>
                <a:latin typeface="Franklin Gothic Book"/>
                <a:cs typeface="Franklin Gothic Book"/>
              </a:rPr>
              <a:t>may </a:t>
            </a:r>
            <a:r>
              <a:rPr sz="2294" dirty="0">
                <a:solidFill>
                  <a:prstClr val="black"/>
                </a:solidFill>
                <a:latin typeface="Franklin Gothic Book"/>
                <a:cs typeface="Franklin Gothic Book"/>
              </a:rPr>
              <a:t>be</a:t>
            </a:r>
            <a:r>
              <a:rPr sz="2294" spc="-49" dirty="0">
                <a:solidFill>
                  <a:prstClr val="black"/>
                </a:solidFill>
                <a:latin typeface="Franklin Gothic Book"/>
                <a:cs typeface="Franklin Gothic Book"/>
              </a:rPr>
              <a:t> </a:t>
            </a:r>
            <a:r>
              <a:rPr sz="2294" spc="-9" dirty="0">
                <a:solidFill>
                  <a:prstClr val="black"/>
                </a:solidFill>
                <a:latin typeface="Franklin Gothic Book"/>
                <a:cs typeface="Franklin Gothic Book"/>
              </a:rPr>
              <a:t>feasible.</a:t>
            </a:r>
            <a:endParaRPr sz="2294" dirty="0">
              <a:solidFill>
                <a:prstClr val="black"/>
              </a:solidFill>
              <a:latin typeface="Franklin Gothic Book"/>
              <a:cs typeface="Franklin Gothic Book"/>
            </a:endParaRPr>
          </a:p>
          <a:p>
            <a:pPr marL="313781" marR="52670" indent="-302575" defTabSz="806867">
              <a:spcBef>
                <a:spcPts val="1377"/>
              </a:spcBef>
              <a:buClr>
                <a:srgbClr val="F16321"/>
              </a:buClr>
              <a:buFont typeface="Wingdings"/>
              <a:buChar char=""/>
              <a:tabLst>
                <a:tab pos="313781" algn="l"/>
              </a:tabLst>
            </a:pPr>
            <a:r>
              <a:rPr sz="2294" dirty="0">
                <a:solidFill>
                  <a:prstClr val="black"/>
                </a:solidFill>
                <a:latin typeface="Franklin Gothic Book"/>
                <a:cs typeface="Franklin Gothic Book"/>
              </a:rPr>
              <a:t>EIS calls </a:t>
            </a:r>
            <a:r>
              <a:rPr sz="2294" spc="-22" dirty="0">
                <a:solidFill>
                  <a:prstClr val="black"/>
                </a:solidFill>
                <a:latin typeface="Franklin Gothic Book"/>
                <a:cs typeface="Franklin Gothic Book"/>
              </a:rPr>
              <a:t>for </a:t>
            </a:r>
            <a:r>
              <a:rPr sz="2294" dirty="0">
                <a:solidFill>
                  <a:prstClr val="black"/>
                </a:solidFill>
                <a:latin typeface="Franklin Gothic Book"/>
                <a:cs typeface="Franklin Gothic Book"/>
              </a:rPr>
              <a:t>a </a:t>
            </a:r>
            <a:r>
              <a:rPr sz="2294" spc="-4" dirty="0">
                <a:solidFill>
                  <a:prstClr val="black"/>
                </a:solidFill>
                <a:latin typeface="Franklin Gothic Book"/>
                <a:cs typeface="Franklin Gothic Book"/>
              </a:rPr>
              <a:t>frontage </a:t>
            </a:r>
            <a:r>
              <a:rPr sz="2294" spc="-9" dirty="0">
                <a:solidFill>
                  <a:prstClr val="black"/>
                </a:solidFill>
                <a:latin typeface="Franklin Gothic Book"/>
                <a:cs typeface="Franklin Gothic Book"/>
              </a:rPr>
              <a:t>road </a:t>
            </a:r>
            <a:r>
              <a:rPr sz="2294" dirty="0">
                <a:solidFill>
                  <a:prstClr val="black"/>
                </a:solidFill>
                <a:latin typeface="Franklin Gothic Book"/>
                <a:cs typeface="Franklin Gothic Book"/>
              </a:rPr>
              <a:t>on </a:t>
            </a:r>
            <a:r>
              <a:rPr sz="2294" spc="13" dirty="0">
                <a:solidFill>
                  <a:prstClr val="black"/>
                </a:solidFill>
                <a:latin typeface="Franklin Gothic Book"/>
                <a:cs typeface="Franklin Gothic Book"/>
              </a:rPr>
              <a:t>north </a:t>
            </a:r>
            <a:r>
              <a:rPr sz="2294" dirty="0">
                <a:solidFill>
                  <a:prstClr val="black"/>
                </a:solidFill>
                <a:latin typeface="Franklin Gothic Book"/>
                <a:cs typeface="Franklin Gothic Book"/>
              </a:rPr>
              <a:t>side of </a:t>
            </a:r>
            <a:r>
              <a:rPr sz="2294" spc="-4" dirty="0">
                <a:solidFill>
                  <a:prstClr val="black"/>
                </a:solidFill>
                <a:latin typeface="Franklin Gothic Book"/>
                <a:cs typeface="Franklin Gothic Book"/>
              </a:rPr>
              <a:t>I-69  </a:t>
            </a:r>
            <a:r>
              <a:rPr sz="2294" dirty="0">
                <a:solidFill>
                  <a:prstClr val="black"/>
                </a:solidFill>
                <a:latin typeface="Franklin Gothic Book"/>
                <a:cs typeface="Franklin Gothic Book"/>
              </a:rPr>
              <a:t>connecting </a:t>
            </a:r>
            <a:r>
              <a:rPr sz="2294" spc="-9" dirty="0">
                <a:solidFill>
                  <a:prstClr val="black"/>
                </a:solidFill>
                <a:latin typeface="Franklin Gothic Book"/>
                <a:cs typeface="Franklin Gothic Book"/>
              </a:rPr>
              <a:t>Stonewall Frierson Road </a:t>
            </a:r>
            <a:r>
              <a:rPr sz="2294" dirty="0">
                <a:solidFill>
                  <a:prstClr val="black"/>
                </a:solidFill>
                <a:latin typeface="Franklin Gothic Book"/>
                <a:cs typeface="Franklin Gothic Book"/>
              </a:rPr>
              <a:t>with Ellerbe</a:t>
            </a:r>
            <a:r>
              <a:rPr sz="2294" spc="-141" dirty="0">
                <a:solidFill>
                  <a:prstClr val="black"/>
                </a:solidFill>
                <a:latin typeface="Franklin Gothic Book"/>
                <a:cs typeface="Franklin Gothic Book"/>
              </a:rPr>
              <a:t> </a:t>
            </a:r>
            <a:r>
              <a:rPr sz="2294" spc="-9" dirty="0">
                <a:solidFill>
                  <a:prstClr val="black"/>
                </a:solidFill>
                <a:latin typeface="Franklin Gothic Book"/>
                <a:cs typeface="Franklin Gothic Book"/>
              </a:rPr>
              <a:t>Road.</a:t>
            </a:r>
            <a:endParaRPr sz="2294" dirty="0">
              <a:solidFill>
                <a:prstClr val="black"/>
              </a:solidFill>
              <a:latin typeface="Franklin Gothic Book"/>
              <a:cs typeface="Franklin Gothic Book"/>
            </a:endParaRPr>
          </a:p>
          <a:p>
            <a:pPr marL="313781" marR="530067" indent="-302575" defTabSz="806867">
              <a:spcBef>
                <a:spcPts val="1377"/>
              </a:spcBef>
              <a:buClr>
                <a:srgbClr val="F16321"/>
              </a:buClr>
              <a:buFont typeface="Wingdings"/>
              <a:buChar char=""/>
              <a:tabLst>
                <a:tab pos="313781" algn="l"/>
              </a:tabLst>
            </a:pPr>
            <a:r>
              <a:rPr sz="2294" spc="-22" dirty="0">
                <a:solidFill>
                  <a:prstClr val="black"/>
                </a:solidFill>
                <a:latin typeface="Franklin Gothic Book"/>
                <a:cs typeface="Franklin Gothic Book"/>
              </a:rPr>
              <a:t>FHWA </a:t>
            </a:r>
            <a:r>
              <a:rPr sz="2294" dirty="0">
                <a:solidFill>
                  <a:prstClr val="black"/>
                </a:solidFill>
                <a:latin typeface="Franklin Gothic Book"/>
                <a:cs typeface="Franklin Gothic Book"/>
              </a:rPr>
              <a:t>has </a:t>
            </a:r>
            <a:r>
              <a:rPr sz="2294" spc="-4" dirty="0">
                <a:solidFill>
                  <a:prstClr val="black"/>
                </a:solidFill>
                <a:latin typeface="Franklin Gothic Book"/>
                <a:cs typeface="Franklin Gothic Book"/>
              </a:rPr>
              <a:t>indicated </a:t>
            </a:r>
            <a:r>
              <a:rPr sz="2294" dirty="0">
                <a:solidFill>
                  <a:prstClr val="black"/>
                </a:solidFill>
                <a:latin typeface="Franklin Gothic Book"/>
                <a:cs typeface="Franklin Gothic Book"/>
              </a:rPr>
              <a:t>the remaining </a:t>
            </a:r>
            <a:r>
              <a:rPr sz="2294" spc="-4" dirty="0">
                <a:solidFill>
                  <a:prstClr val="black"/>
                </a:solidFill>
                <a:latin typeface="Franklin Gothic Book"/>
                <a:cs typeface="Franklin Gothic Book"/>
              </a:rPr>
              <a:t>I-69 </a:t>
            </a:r>
            <a:r>
              <a:rPr sz="2294" spc="-9" dirty="0">
                <a:solidFill>
                  <a:prstClr val="black"/>
                </a:solidFill>
                <a:latin typeface="Franklin Gothic Book"/>
                <a:cs typeface="Franklin Gothic Book"/>
              </a:rPr>
              <a:t>earmarked  </a:t>
            </a:r>
            <a:r>
              <a:rPr sz="2294" dirty="0">
                <a:solidFill>
                  <a:prstClr val="black"/>
                </a:solidFill>
                <a:latin typeface="Franklin Gothic Book"/>
                <a:cs typeface="Franklin Gothic Book"/>
              </a:rPr>
              <a:t>funds can be used </a:t>
            </a:r>
            <a:r>
              <a:rPr sz="2294" spc="-22" dirty="0">
                <a:solidFill>
                  <a:prstClr val="black"/>
                </a:solidFill>
                <a:latin typeface="Franklin Gothic Book"/>
                <a:cs typeface="Franklin Gothic Book"/>
              </a:rPr>
              <a:t>for </a:t>
            </a:r>
            <a:r>
              <a:rPr sz="2294" dirty="0">
                <a:solidFill>
                  <a:prstClr val="black"/>
                </a:solidFill>
                <a:latin typeface="Franklin Gothic Book"/>
                <a:cs typeface="Franklin Gothic Book"/>
              </a:rPr>
              <a:t>the </a:t>
            </a:r>
            <a:r>
              <a:rPr sz="2294" spc="-4" dirty="0">
                <a:solidFill>
                  <a:prstClr val="black"/>
                </a:solidFill>
                <a:latin typeface="Franklin Gothic Book"/>
                <a:cs typeface="Franklin Gothic Book"/>
              </a:rPr>
              <a:t>frontage</a:t>
            </a:r>
            <a:r>
              <a:rPr sz="2294" spc="-101" dirty="0">
                <a:solidFill>
                  <a:prstClr val="black"/>
                </a:solidFill>
                <a:latin typeface="Franklin Gothic Book"/>
                <a:cs typeface="Franklin Gothic Book"/>
              </a:rPr>
              <a:t> </a:t>
            </a:r>
            <a:r>
              <a:rPr sz="2294" spc="-9" dirty="0">
                <a:solidFill>
                  <a:prstClr val="black"/>
                </a:solidFill>
                <a:latin typeface="Franklin Gothic Book"/>
                <a:cs typeface="Franklin Gothic Book"/>
              </a:rPr>
              <a:t>road.</a:t>
            </a:r>
            <a:endParaRPr sz="2294" dirty="0">
              <a:solidFill>
                <a:prstClr val="black"/>
              </a:solidFill>
              <a:latin typeface="Franklin Gothic Book"/>
              <a:cs typeface="Franklin Gothic Book"/>
            </a:endParaRPr>
          </a:p>
        </p:txBody>
      </p:sp>
    </p:spTree>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C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4804</TotalTime>
  <Words>1810</Words>
  <Application>Microsoft Office PowerPoint</Application>
  <PresentationFormat>On-screen Show (4:3)</PresentationFormat>
  <Paragraphs>307</Paragraphs>
  <Slides>43</Slides>
  <Notes>19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43</vt:i4>
      </vt:variant>
    </vt:vector>
  </HeadingPairs>
  <TitlesOfParts>
    <vt:vector size="58" baseType="lpstr">
      <vt:lpstr>Arial</vt:lpstr>
      <vt:lpstr>Arial Bold</vt:lpstr>
      <vt:lpstr>Arial Narrow</vt:lpstr>
      <vt:lpstr>Calibri</vt:lpstr>
      <vt:lpstr>Franklin Gothic Book</vt:lpstr>
      <vt:lpstr>Franklin Gothic Demi</vt:lpstr>
      <vt:lpstr>Franklin Gothic Heavy</vt:lpstr>
      <vt:lpstr>Franklin Gothic Medium</vt:lpstr>
      <vt:lpstr>Georgia</vt:lpstr>
      <vt:lpstr>Open Sans</vt:lpstr>
      <vt:lpstr>Tahoma</vt:lpstr>
      <vt:lpstr>Times New Roman</vt:lpstr>
      <vt:lpstr>Wingdings</vt:lpstr>
      <vt:lpstr>Office Theme</vt:lpstr>
      <vt:lpstr>1_Office Theme</vt:lpstr>
      <vt:lpstr>I-69 Congressional Caucus Briefing</vt:lpstr>
      <vt:lpstr>PowerPoint Presentation</vt:lpstr>
      <vt:lpstr>Texas</vt:lpstr>
      <vt:lpstr>Route Map – Texas </vt:lpstr>
      <vt:lpstr>Status of Projects, Miles and Funding</vt:lpstr>
      <vt:lpstr>Related Developments</vt:lpstr>
      <vt:lpstr>Louisiana</vt:lpstr>
      <vt:lpstr>PowerPoint Presentation</vt:lpstr>
      <vt:lpstr>Background</vt:lpstr>
      <vt:lpstr>Funding Available</vt:lpstr>
      <vt:lpstr>PowerPoint Presentation</vt:lpstr>
      <vt:lpstr>PowerPoint Presentation</vt:lpstr>
      <vt:lpstr>Next Steps</vt:lpstr>
      <vt:lpstr>Arkansas</vt:lpstr>
      <vt:lpstr>PowerPoint Presentation</vt:lpstr>
      <vt:lpstr>Status of Projects, Miles and Funding</vt:lpstr>
      <vt:lpstr>Latest Developments</vt:lpstr>
      <vt:lpstr>Mississippi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Tennessee</vt:lpstr>
      <vt:lpstr>Tennessee Route Map</vt:lpstr>
      <vt:lpstr>Status of Projects, Miles and Funding</vt:lpstr>
      <vt:lpstr>Kentucky</vt:lpstr>
      <vt:lpstr>PowerPoint Presentation</vt:lpstr>
      <vt:lpstr>Kentucky Progress</vt:lpstr>
      <vt:lpstr>Indiana</vt:lpstr>
      <vt:lpstr>Indiana Route</vt:lpstr>
      <vt:lpstr>Progress: Sections 1-5</vt:lpstr>
      <vt:lpstr>Progress: Section 6</vt:lpstr>
      <vt:lpstr>I-69 Bridge Update</vt:lpstr>
      <vt:lpstr>Michigan</vt:lpstr>
      <vt:lpstr>I-69 Through Michigan Is Already A Top      North American Freight Route </vt:lpstr>
      <vt:lpstr>The Need to Connect I-69 From  Canada to Mexico is Evident </vt:lpstr>
      <vt:lpstr>The Need to Connect I-69 From Canada to Mexico is Evident </vt:lpstr>
      <vt:lpstr>Michigan’s Top Federal Needs for I-69 </vt:lpstr>
      <vt:lpstr>Michigan’s Top Federal Needs for I-69 </vt:lpstr>
      <vt:lpstr>I-69 Congressional Caucus Briefing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dc:creator>
  <cp:lastModifiedBy>Don Rodman</cp:lastModifiedBy>
  <cp:revision>423</cp:revision>
  <dcterms:created xsi:type="dcterms:W3CDTF">2011-08-03T19:49:30Z</dcterms:created>
  <dcterms:modified xsi:type="dcterms:W3CDTF">2019-09-17T13:21:23Z</dcterms:modified>
</cp:coreProperties>
</file>